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9144000" cy="6858000" type="screen4x3"/>
  <p:notesSz cx="9144000" cy="6858000"/>
  <p:defaultTextStyle>
    <a:defPPr>
      <a:defRPr lang="en-US"/>
    </a:defPPr>
    <a:lvl1pPr marL="0" algn="l" defTabSz="4572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>
      <a:defRPr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10" d="100"/>
          <a:sy n="110" d="100"/>
        </p:scale>
        <p:origin x="1644" y="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userDrawn="1">
  <p:cSld name="Title Slid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 bwMode="auto">
          <a:xfrm>
            <a:off x="1143000" y="1122362"/>
            <a:ext cx="6858000" cy="2387599"/>
          </a:xfrm>
        </p:spPr>
        <p:txBody>
          <a:bodyPr anchor="b"/>
          <a:lstStyle>
            <a:lvl1pPr algn="ctr">
              <a:defRPr sz="45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 bwMode="auto">
          <a:xfrm>
            <a:off x="1143000" y="3602037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>
              <a:defRPr/>
            </a:pPr>
            <a:r>
              <a:rPr lang="en-US"/>
              <a:t>Click to edit Master subtitle style</a:t>
            </a:r>
            <a:endParaRPr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ru-RU"/>
              <a:t>06.02.2022</a:t>
            </a:fld>
            <a:endParaRPr lang="ru-RU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x" userDrawn="1">
  <p:cSld name="Title and Vertical 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/>
          </a:p>
        </p:txBody>
      </p:sp>
      <p:sp>
        <p:nvSpPr>
          <p:cNvPr id="5" name="Vertical Text Placeholder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ru-RU"/>
              <a:t>06.02.2022</a:t>
            </a:fld>
            <a:endParaRPr lang="ru-RU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itleAndTx" userDrawn="1">
  <p:cSld name="Vertical Title and 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Vertical Title 1"/>
          <p:cNvSpPr>
            <a:spLocks noGrp="1"/>
          </p:cNvSpPr>
          <p:nvPr>
            <p:ph type="title" orient="vert"/>
          </p:nvPr>
        </p:nvSpPr>
        <p:spPr bwMode="auto">
          <a:xfrm>
            <a:off x="6543675" y="365125"/>
            <a:ext cx="1971675" cy="5811838"/>
          </a:xfrm>
        </p:spPr>
        <p:txBody>
          <a:bodyPr vert="eaVert"/>
          <a:lstStyle/>
          <a:p>
            <a:pPr>
              <a:defRPr/>
            </a:pPr>
            <a:r>
              <a:rPr lang="en-US"/>
              <a:t>Click to edit Master title style</a:t>
            </a:r>
            <a:endParaRPr/>
          </a:p>
        </p:txBody>
      </p:sp>
      <p:sp>
        <p:nvSpPr>
          <p:cNvPr id="5" name="Vertical Text Placeholder 2"/>
          <p:cNvSpPr>
            <a:spLocks noGrp="1"/>
          </p:cNvSpPr>
          <p:nvPr>
            <p:ph type="body" orient="vert" idx="1"/>
          </p:nvPr>
        </p:nvSpPr>
        <p:spPr bwMode="auto">
          <a:xfrm>
            <a:off x="628649" y="365125"/>
            <a:ext cx="5800725" cy="5811838"/>
          </a:xfrm>
        </p:spPr>
        <p:txBody>
          <a:bodyPr vert="eaVert"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ru-RU"/>
              <a:t>06.02.2022</a:t>
            </a:fld>
            <a:endParaRPr lang="ru-RU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userDrawn="1">
  <p:cSld name="Title and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ru-RU"/>
              <a:t>06.02.2022</a:t>
            </a:fld>
            <a:endParaRPr lang="ru-RU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secHead" userDrawn="1">
  <p:cSld name="Section Heade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 bwMode="auto">
          <a:xfrm>
            <a:off x="623887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/>
          </a:p>
        </p:txBody>
      </p:sp>
      <p:sp>
        <p:nvSpPr>
          <p:cNvPr id="5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23887" y="4589463"/>
            <a:ext cx="7886700" cy="1500186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ru-RU"/>
              <a:t>06.02.2022</a:t>
            </a:fld>
            <a:endParaRPr lang="ru-RU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Obj" userDrawn="1">
  <p:cSld name="Two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/>
          </a:p>
        </p:txBody>
      </p:sp>
      <p:sp>
        <p:nvSpPr>
          <p:cNvPr id="5" name="Content Placeholder 2"/>
          <p:cNvSpPr>
            <a:spLocks noGrp="1"/>
          </p:cNvSpPr>
          <p:nvPr>
            <p:ph sz="half" idx="1"/>
          </p:nvPr>
        </p:nvSpPr>
        <p:spPr bwMode="auto">
          <a:xfrm>
            <a:off x="628649" y="1825625"/>
            <a:ext cx="3886200" cy="4351338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/>
          </a:p>
        </p:txBody>
      </p:sp>
      <p:sp>
        <p:nvSpPr>
          <p:cNvPr id="6" name="Content Placeholder 3"/>
          <p:cNvSpPr>
            <a:spLocks noGrp="1"/>
          </p:cNvSpPr>
          <p:nvPr>
            <p:ph sz="half" idx="2"/>
          </p:nvPr>
        </p:nvSpPr>
        <p:spPr bwMode="auto">
          <a:xfrm>
            <a:off x="4629150" y="1825625"/>
            <a:ext cx="3886200" cy="4351338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/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ru-RU"/>
              <a:t>06.02.2022</a:t>
            </a:fld>
            <a:endParaRPr lang="ru-RU"/>
          </a:p>
        </p:txBody>
      </p:sp>
      <p:sp>
        <p:nvSpPr>
          <p:cNvPr id="8" name="Footer Placeholder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TxTwoObj" userDrawn="1">
  <p:cSld name="Comparis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 bwMode="auto">
          <a:xfrm>
            <a:off x="629840" y="365125"/>
            <a:ext cx="7886700" cy="1325562"/>
          </a:xfrm>
        </p:spPr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/>
          </a:p>
        </p:txBody>
      </p:sp>
      <p:sp>
        <p:nvSpPr>
          <p:cNvPr id="5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29841" y="1681162"/>
            <a:ext cx="3868339" cy="823911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6" name="Content Placeholder 3"/>
          <p:cNvSpPr>
            <a:spLocks noGrp="1"/>
          </p:cNvSpPr>
          <p:nvPr>
            <p:ph sz="half" idx="2"/>
          </p:nvPr>
        </p:nvSpPr>
        <p:spPr bwMode="auto">
          <a:xfrm>
            <a:off x="629841" y="2505074"/>
            <a:ext cx="3868339" cy="3684587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"/>
          </p:nvPr>
        </p:nvSpPr>
        <p:spPr bwMode="auto">
          <a:xfrm>
            <a:off x="4629150" y="1681162"/>
            <a:ext cx="3887390" cy="823911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8" name="Content Placeholder 5"/>
          <p:cNvSpPr>
            <a:spLocks noGrp="1"/>
          </p:cNvSpPr>
          <p:nvPr>
            <p:ph sz="quarter" idx="4"/>
          </p:nvPr>
        </p:nvSpPr>
        <p:spPr bwMode="auto">
          <a:xfrm>
            <a:off x="4629150" y="2505074"/>
            <a:ext cx="3887390" cy="3684587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/>
          </a:p>
        </p:txBody>
      </p:sp>
      <p:sp>
        <p:nvSpPr>
          <p:cNvPr id="9" name="Date Placeholder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ru-RU"/>
              <a:t>06.02.2022</a:t>
            </a:fld>
            <a:endParaRPr lang="ru-RU"/>
          </a:p>
        </p:txBody>
      </p:sp>
      <p:sp>
        <p:nvSpPr>
          <p:cNvPr id="10" name="Footer Placeholder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11" name="Slide Number Placeholder 8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Only" userDrawn="1">
  <p:cSld name="Title Only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/>
          </a:p>
        </p:txBody>
      </p:sp>
      <p:sp>
        <p:nvSpPr>
          <p:cNvPr id="5" name="Date Placehold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ru-RU"/>
              <a:t>06.02.2022</a:t>
            </a:fld>
            <a:endParaRPr lang="ru-RU"/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blank" userDrawn="1">
  <p:cSld name="Blank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Date Placeholder 1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ru-RU"/>
              <a:t>06.02.2022</a:t>
            </a:fld>
            <a:endParaRPr lang="ru-RU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Tx" userDrawn="1">
  <p:cSld name="Content with Capti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 bwMode="auto">
          <a:xfrm>
            <a:off x="629840" y="457200"/>
            <a:ext cx="2949177" cy="1600200"/>
          </a:xfrm>
        </p:spPr>
        <p:txBody>
          <a:bodyPr anchor="b"/>
          <a:lstStyle>
            <a:lvl1pPr>
              <a:defRPr sz="24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 bwMode="auto">
          <a:xfrm>
            <a:off x="3887390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/>
          </a:p>
        </p:txBody>
      </p:sp>
      <p:sp>
        <p:nvSpPr>
          <p:cNvPr id="6" name="Text Placeholder 3"/>
          <p:cNvSpPr>
            <a:spLocks noGrp="1"/>
          </p:cNvSpPr>
          <p:nvPr>
            <p:ph type="body" sz="half" idx="2"/>
          </p:nvPr>
        </p:nvSpPr>
        <p:spPr bwMode="auto">
          <a:xfrm>
            <a:off x="629840" y="2057399"/>
            <a:ext cx="2949177" cy="381158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ru-RU"/>
              <a:t>06.02.2022</a:t>
            </a:fld>
            <a:endParaRPr lang="ru-RU"/>
          </a:p>
        </p:txBody>
      </p:sp>
      <p:sp>
        <p:nvSpPr>
          <p:cNvPr id="8" name="Footer Placeholder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picTx" userDrawn="1">
  <p:cSld name="Picture with Capti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 bwMode="auto">
          <a:xfrm>
            <a:off x="629840" y="457200"/>
            <a:ext cx="2949177" cy="1600200"/>
          </a:xfrm>
        </p:spPr>
        <p:txBody>
          <a:bodyPr anchor="b"/>
          <a:lstStyle>
            <a:lvl1pPr>
              <a:defRPr sz="24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/>
          </a:p>
        </p:txBody>
      </p:sp>
      <p:sp>
        <p:nvSpPr>
          <p:cNvPr id="5" name="Picture Placeholder 2"/>
          <p:cNvSpPr>
            <a:spLocks noGrp="1" noChangeAspect="1"/>
          </p:cNvSpPr>
          <p:nvPr>
            <p:ph type="pic" idx="1"/>
          </p:nvPr>
        </p:nvSpPr>
        <p:spPr bwMode="auto">
          <a:xfrm>
            <a:off x="3887390" y="987425"/>
            <a:ext cx="4629150" cy="4873625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>
              <a:defRPr/>
            </a:pPr>
            <a:r>
              <a:rPr lang="en-US"/>
              <a:t>Click icon to add picture</a:t>
            </a:r>
            <a:endParaRPr/>
          </a:p>
        </p:txBody>
      </p:sp>
      <p:sp>
        <p:nvSpPr>
          <p:cNvPr id="6" name="Text Placeholder 3"/>
          <p:cNvSpPr>
            <a:spLocks noGrp="1"/>
          </p:cNvSpPr>
          <p:nvPr>
            <p:ph type="body" sz="half" idx="2"/>
          </p:nvPr>
        </p:nvSpPr>
        <p:spPr bwMode="auto">
          <a:xfrm>
            <a:off x="629840" y="2057399"/>
            <a:ext cx="2949177" cy="381158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ru-RU"/>
              <a:t>06.02.2022</a:t>
            </a:fld>
            <a:endParaRPr lang="ru-RU"/>
          </a:p>
        </p:txBody>
      </p:sp>
      <p:sp>
        <p:nvSpPr>
          <p:cNvPr id="8" name="Footer Placeholder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/>
          </p:nvPr>
        </p:nvSpPr>
        <p:spPr bwMode="auto">
          <a:xfrm>
            <a:off x="628649" y="365125"/>
            <a:ext cx="78867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en-US"/>
              <a:t>Click to edit Master title style</a:t>
            </a:r>
            <a:endParaRPr/>
          </a:p>
        </p:txBody>
      </p:sp>
      <p:sp>
        <p:nvSpPr>
          <p:cNvPr id="5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28649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2"/>
          </p:nvPr>
        </p:nvSpPr>
        <p:spPr bwMode="auto">
          <a:xfrm>
            <a:off x="628649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BCC18F51-09EC-435C-A3BA-64A766E099C0}" type="datetimeFigureOut">
              <a:rPr lang="ru-RU"/>
              <a:t>06.02.2022</a:t>
            </a:fld>
            <a:endParaRPr lang="ru-RU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 bwMode="auto"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 bwMode="auto"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08395586-F03A-48D1-94DF-16B239DF4FB5}" type="slidenum">
              <a:rPr lang="ru-RU"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685800">
        <a:lnSpc>
          <a:spcPct val="90000"/>
        </a:lnSpc>
        <a:spcBef>
          <a:spcPts val="0"/>
        </a:spcBef>
        <a:buNone/>
        <a:defRPr sz="33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>
        <a:lnSpc>
          <a:spcPct val="90000"/>
        </a:lnSpc>
        <a:spcBef>
          <a:spcPts val="749"/>
        </a:spcBef>
        <a:buFont typeface="Arial"/>
        <a:buChar char="•"/>
        <a:defRPr sz="21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>
        <a:lnSpc>
          <a:spcPct val="90000"/>
        </a:lnSpc>
        <a:spcBef>
          <a:spcPts val="374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>
        <a:lnSpc>
          <a:spcPct val="90000"/>
        </a:lnSpc>
        <a:spcBef>
          <a:spcPts val="374"/>
        </a:spcBef>
        <a:buFont typeface="Arial"/>
        <a:buChar char="•"/>
        <a:defRPr sz="15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>
        <a:lnSpc>
          <a:spcPct val="90000"/>
        </a:lnSpc>
        <a:spcBef>
          <a:spcPts val="374"/>
        </a:spcBef>
        <a:buFont typeface="Arial"/>
        <a:buChar char="•"/>
        <a:defRPr sz="135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>
        <a:lnSpc>
          <a:spcPct val="90000"/>
        </a:lnSpc>
        <a:spcBef>
          <a:spcPts val="374"/>
        </a:spcBef>
        <a:buFont typeface="Arial"/>
        <a:buChar char="•"/>
        <a:defRPr sz="135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>
        <a:lnSpc>
          <a:spcPct val="90000"/>
        </a:lnSpc>
        <a:spcBef>
          <a:spcPts val="374"/>
        </a:spcBef>
        <a:buFont typeface="Arial"/>
        <a:buChar char="•"/>
        <a:defRPr sz="135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>
        <a:lnSpc>
          <a:spcPct val="90000"/>
        </a:lnSpc>
        <a:spcBef>
          <a:spcPts val="374"/>
        </a:spcBef>
        <a:buFont typeface="Arial"/>
        <a:buChar char="•"/>
        <a:defRPr sz="135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>
        <a:lnSpc>
          <a:spcPct val="90000"/>
        </a:lnSpc>
        <a:spcBef>
          <a:spcPts val="374"/>
        </a:spcBef>
        <a:buFont typeface="Arial"/>
        <a:buChar char="•"/>
        <a:defRPr sz="135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>
        <a:lnSpc>
          <a:spcPct val="90000"/>
        </a:lnSpc>
        <a:spcBef>
          <a:spcPts val="374"/>
        </a:spcBef>
        <a:buFont typeface="Arial"/>
        <a:buChar char="•"/>
        <a:defRPr sz="135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>
        <a:defRPr sz="135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>
        <a:defRPr sz="135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>
        <a:defRPr sz="135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>
        <a:defRPr sz="135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>
        <a:defRPr sz="135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>
        <a:defRPr sz="135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>
        <a:defRPr sz="135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>
        <a:defRPr sz="135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>
        <a:defRPr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jpg"/><Relationship Id="rId5" Type="http://schemas.openxmlformats.org/officeDocument/2006/relationships/image" Target="../media/image20.jpg"/><Relationship Id="rId4" Type="http://schemas.openxmlformats.org/officeDocument/2006/relationships/image" Target="../media/image19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g"/><Relationship Id="rId5" Type="http://schemas.openxmlformats.org/officeDocument/2006/relationships/image" Target="../media/image14.jpg"/><Relationship Id="rId4" Type="http://schemas.openxmlformats.org/officeDocument/2006/relationships/image" Target="../media/image12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Содержимое 4"/>
          <p:cNvSpPr txBox="1"/>
          <p:nvPr/>
        </p:nvSpPr>
        <p:spPr bwMode="auto">
          <a:xfrm>
            <a:off x="1366096" y="1772816"/>
            <a:ext cx="7187300" cy="1011032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>
              <a:spcBef>
                <a:spcPts val="0"/>
              </a:spcBef>
              <a:spcAft>
                <a:spcPts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>
              <a:spcBef>
                <a:spcPts val="0"/>
              </a:spcBef>
              <a:spcAft>
                <a:spcPts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>
              <a:spcBef>
                <a:spcPts val="0"/>
              </a:spcBef>
              <a:spcAft>
                <a:spcPts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>
              <a:spcBef>
                <a:spcPts val="0"/>
              </a:spcBef>
              <a:spcAft>
                <a:spcPts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>
              <a:spcBef>
                <a:spcPts val="0"/>
              </a:spcBef>
              <a:spcAft>
                <a:spcPts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>
              <a:spcBef>
                <a:spcPts val="0"/>
              </a:spcBef>
              <a:spcAft>
                <a:spcPts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>
              <a:spcBef>
                <a:spcPts val="0"/>
              </a:spcBef>
              <a:spcAft>
                <a:spcPts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>
              <a:spcBef>
                <a:spcPts val="0"/>
              </a:spcBef>
              <a:spcAft>
                <a:spcPts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>
              <a:spcBef>
                <a:spcPts val="0"/>
              </a:spcBef>
              <a:spcAft>
                <a:spcPts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lvl="0" indent="0" algn="ctr" defTabSz="91440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sz="2800" b="1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Об утверждении распределения субсидий, предоставляемых в 2022 – 2024 годах, между государственными учреждениями культуры Тверской области, на </a:t>
            </a:r>
            <a:endParaRPr/>
          </a:p>
          <a:p>
            <a:pPr marL="0" lvl="0" indent="0" algn="ctr" defTabSz="91440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sz="2800" b="1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проведение капитального ремонта здания</a:t>
            </a:r>
            <a:endParaRPr/>
          </a:p>
          <a:p>
            <a:pPr marL="0" lvl="0" indent="0" algn="ctr" defTabSz="91440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sz="2800" b="1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ГБУК ТО «Тверской государственный театр кукол» </a:t>
            </a:r>
            <a:r>
              <a:rPr lang="ru-RU" sz="2000" b="1">
                <a:latin typeface="Times New Roman"/>
                <a:cs typeface="Times New Roman"/>
              </a:rPr>
              <a:t> </a:t>
            </a:r>
            <a:endParaRPr lang="ru-RU" sz="3000" b="1">
              <a:latin typeface="Times New Roman"/>
              <a:cs typeface="Times New Roman"/>
            </a:endParaRPr>
          </a:p>
        </p:txBody>
      </p:sp>
      <p:sp>
        <p:nvSpPr>
          <p:cNvPr id="5" name="TextBox 5"/>
          <p:cNvSpPr txBox="1">
            <a:spLocks noChangeArrowheads="1"/>
          </p:cNvSpPr>
          <p:nvPr/>
        </p:nvSpPr>
        <p:spPr bwMode="auto">
          <a:xfrm>
            <a:off x="1814293" y="6032136"/>
            <a:ext cx="6674619" cy="5791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ru-RU" sz="1600" b="1" dirty="0">
                <a:solidFill>
                  <a:srgbClr val="A88000"/>
                </a:solidFill>
                <a:latin typeface="Times New Roman"/>
                <a:cs typeface="Times New Roman"/>
              </a:rPr>
              <a:t>г. Тверь</a:t>
            </a:r>
            <a:endParaRPr dirty="0"/>
          </a:p>
          <a:p>
            <a:pPr algn="ctr">
              <a:defRPr/>
            </a:pPr>
            <a:r>
              <a:rPr lang="ru-RU" sz="1600" b="1" dirty="0">
                <a:solidFill>
                  <a:srgbClr val="A88000"/>
                </a:solidFill>
                <a:latin typeface="Times New Roman"/>
                <a:cs typeface="Times New Roman"/>
              </a:rPr>
              <a:t>8</a:t>
            </a:r>
            <a:r>
              <a:rPr lang="ru-RU" sz="1600" b="1" dirty="0" smtClean="0">
                <a:solidFill>
                  <a:srgbClr val="A88000"/>
                </a:solidFill>
                <a:latin typeface="Times New Roman"/>
                <a:cs typeface="Times New Roman"/>
              </a:rPr>
              <a:t> </a:t>
            </a:r>
            <a:r>
              <a:rPr lang="ru-RU" sz="1600" b="1" dirty="0">
                <a:solidFill>
                  <a:srgbClr val="A88000"/>
                </a:solidFill>
                <a:latin typeface="Times New Roman"/>
                <a:cs typeface="Times New Roman"/>
              </a:rPr>
              <a:t>февраля 2022 года</a:t>
            </a:r>
            <a:endParaRPr dirty="0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930864" y="272748"/>
            <a:ext cx="7949672" cy="6783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>
              <a:defRPr/>
            </a:pPr>
            <a:r>
              <a:rPr lang="ru-RU" b="1">
                <a:solidFill>
                  <a:srgbClr val="A88000"/>
                </a:solidFill>
                <a:latin typeface="Times New Roman"/>
                <a:cs typeface="Times New Roman"/>
              </a:rPr>
              <a:t>МИНИСТЕРСТВО КУЛЬТУРЫ </a:t>
            </a:r>
            <a:endParaRPr/>
          </a:p>
          <a:p>
            <a:pPr>
              <a:defRPr/>
            </a:pPr>
            <a:r>
              <a:rPr lang="ru-RU" b="1">
                <a:solidFill>
                  <a:srgbClr val="A88000"/>
                </a:solidFill>
                <a:latin typeface="Times New Roman"/>
                <a:cs typeface="Times New Roman"/>
              </a:rPr>
              <a:t>ТВЕРСКОЙ ОБЛАСТИ</a:t>
            </a:r>
            <a:endParaRPr/>
          </a:p>
          <a:p>
            <a:pPr algn="just">
              <a:defRPr/>
            </a:pPr>
            <a:r>
              <a:rPr lang="ru-RU" b="1">
                <a:solidFill>
                  <a:srgbClr val="A88000"/>
                </a:solidFill>
                <a:latin typeface="Times New Roman"/>
                <a:cs typeface="Times New Roman"/>
              </a:rPr>
              <a:t> </a:t>
            </a:r>
            <a:endParaRPr/>
          </a:p>
        </p:txBody>
      </p:sp>
      <p:sp>
        <p:nvSpPr>
          <p:cNvPr id="7" name="Прямоугольник 6"/>
          <p:cNvSpPr>
            <a:spLocks noChangeArrowheads="1"/>
          </p:cNvSpPr>
          <p:nvPr/>
        </p:nvSpPr>
        <p:spPr bwMode="auto">
          <a:xfrm>
            <a:off x="930862" y="1136341"/>
            <a:ext cx="8057768" cy="354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80433" tIns="40242" rIns="80433" bIns="40242">
            <a:spAutoFit/>
          </a:bodyPr>
          <a:lstStyle/>
          <a:p>
            <a:pPr>
              <a:defRPr/>
            </a:pPr>
            <a:endParaRPr/>
          </a:p>
        </p:txBody>
      </p:sp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2"/>
          <a:stretch/>
        </p:blipFill>
        <p:spPr bwMode="auto">
          <a:xfrm>
            <a:off x="179513" y="87476"/>
            <a:ext cx="754479" cy="864000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="http://schemas.openxmlformats.org/officeDocument/2006/math" xmlns:w="http://schemas.openxmlformats.org/wordprocessingml/2006/main">
      <p:transition advClick="1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Номер слайда 1"/>
          <p:cNvSpPr>
            <a:spLocks noGrp="1"/>
          </p:cNvSpPr>
          <p:nvPr>
            <p:ph type="sldNum" sz="quarter" idx="12"/>
          </p:nvPr>
        </p:nvSpPr>
        <p:spPr bwMode="auto">
          <a:xfrm>
            <a:off x="6934200" y="6394452"/>
            <a:ext cx="2057400" cy="365125"/>
          </a:xfrm>
        </p:spPr>
        <p:txBody>
          <a:bodyPr/>
          <a:lstStyle/>
          <a:p>
            <a:pPr>
              <a:defRPr/>
            </a:pPr>
            <a:r>
              <a:rPr lang="en-US" sz="1400">
                <a:solidFill>
                  <a:schemeClr val="tx1"/>
                </a:solidFill>
                <a:latin typeface="Times New Roman"/>
                <a:cs typeface="Times New Roman"/>
              </a:rPr>
              <a:t>10</a:t>
            </a:r>
            <a:endParaRPr lang="ru-RU" sz="140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5" name="TextBox 2"/>
          <p:cNvSpPr txBox="1"/>
          <p:nvPr/>
        </p:nvSpPr>
        <p:spPr bwMode="auto">
          <a:xfrm>
            <a:off x="946930" y="258291"/>
            <a:ext cx="8212315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ru-RU" b="1">
                <a:solidFill>
                  <a:srgbClr val="CC9900"/>
                </a:solidFill>
                <a:latin typeface="Times New Roman"/>
                <a:cs typeface="Times New Roman"/>
              </a:rPr>
              <a:t>ФОЙЕ  ТЕАТРА КУКОЛ ПОСЛЕ ПРОВЕДЕНИЯ РЕМОНТНЫХ РАБОТ</a:t>
            </a:r>
            <a:endParaRPr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/>
          <a:stretch/>
        </p:blipFill>
        <p:spPr bwMode="auto">
          <a:xfrm>
            <a:off x="179513" y="87476"/>
            <a:ext cx="754479" cy="86400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7" name="Рисунок 5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1145061" y="951475"/>
            <a:ext cx="3444699" cy="2648973"/>
          </a:xfrm>
          <a:prstGeom prst="rect">
            <a:avLst/>
          </a:prstGeom>
        </p:spPr>
      </p:pic>
      <p:pic>
        <p:nvPicPr>
          <p:cNvPr id="8" name="Рисунок 11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4916239" y="951474"/>
            <a:ext cx="3444699" cy="2648974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1190637" y="3798000"/>
            <a:ext cx="3392987" cy="2610338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>
            <a:off x="4907475" y="3798000"/>
            <a:ext cx="3435049" cy="264155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="http://schemas.openxmlformats.org/officeDocument/2006/math" xmlns:w="http://schemas.openxmlformats.org/wordprocessingml/2006/main">
      <p:transition advClick="1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Номер слайда 1"/>
          <p:cNvSpPr>
            <a:spLocks noGrp="1"/>
          </p:cNvSpPr>
          <p:nvPr>
            <p:ph type="sldNum" sz="quarter" idx="12"/>
          </p:nvPr>
        </p:nvSpPr>
        <p:spPr bwMode="auto">
          <a:xfrm>
            <a:off x="6934200" y="6394452"/>
            <a:ext cx="2057400" cy="365125"/>
          </a:xfrm>
        </p:spPr>
        <p:txBody>
          <a:bodyPr/>
          <a:lstStyle/>
          <a:p>
            <a:pPr>
              <a:defRPr/>
            </a:pPr>
            <a:r>
              <a:rPr lang="en-US" sz="1400">
                <a:solidFill>
                  <a:schemeClr val="tx1"/>
                </a:solidFill>
                <a:latin typeface="Times New Roman"/>
                <a:cs typeface="Times New Roman"/>
              </a:rPr>
              <a:t>11</a:t>
            </a:r>
            <a:endParaRPr lang="ru-RU" sz="140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5" name="TextBox 2"/>
          <p:cNvSpPr txBox="1"/>
          <p:nvPr/>
        </p:nvSpPr>
        <p:spPr bwMode="auto">
          <a:xfrm>
            <a:off x="946930" y="258291"/>
            <a:ext cx="8216707" cy="5852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ru-RU" b="1">
                <a:solidFill>
                  <a:srgbClr val="CC9900"/>
                </a:solidFill>
                <a:latin typeface="Times New Roman"/>
                <a:cs typeface="Times New Roman"/>
              </a:rPr>
              <a:t>ФОЙЕ. ПРЕДЛОЖЕНИЯ ПО ЗАМЕНЕ МАТЕРИАЛОВ</a:t>
            </a:r>
            <a:endParaRPr/>
          </a:p>
          <a:p>
            <a:pPr algn="ctr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ru-RU" b="1">
                <a:solidFill>
                  <a:srgbClr val="CC9900"/>
                </a:solidFill>
                <a:latin typeface="Times New Roman"/>
                <a:cs typeface="Times New Roman"/>
              </a:rPr>
              <a:t> (</a:t>
            </a:r>
            <a:r>
              <a:rPr lang="en-US" b="1">
                <a:solidFill>
                  <a:srgbClr val="CC9900"/>
                </a:solidFill>
                <a:latin typeface="Times New Roman"/>
                <a:cs typeface="Times New Roman"/>
              </a:rPr>
              <a:t>ПЕРВЫЙ ВАРИАНТ)</a:t>
            </a:r>
            <a:endParaRPr lang="ru-RU" b="1">
              <a:solidFill>
                <a:srgbClr val="CC9900"/>
              </a:solidFill>
              <a:latin typeface="Times New Roman"/>
              <a:cs typeface="Times New Roman"/>
            </a:endParaRPr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/>
          <a:stretch/>
        </p:blipFill>
        <p:spPr bwMode="auto">
          <a:xfrm>
            <a:off x="179513" y="87476"/>
            <a:ext cx="754479" cy="86400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7" name="Прямоугольник 6"/>
          <p:cNvSpPr/>
          <p:nvPr/>
        </p:nvSpPr>
        <p:spPr bwMode="auto">
          <a:xfrm>
            <a:off x="1763687" y="951475"/>
            <a:ext cx="6552728" cy="1222713"/>
          </a:xfrm>
          <a:prstGeom prst="rect">
            <a:avLst/>
          </a:prstGeom>
        </p:spPr>
        <p:txBody>
          <a:bodyPr>
            <a:noAutofit/>
          </a:bodyPr>
          <a:lstStyle/>
          <a:p>
            <a:pPr algn="ctr">
              <a:defRPr/>
            </a:pPr>
            <a:r>
              <a:rPr lang="en-US">
                <a:latin typeface="Times New Roman"/>
                <a:ea typeface="Calibri"/>
                <a:cs typeface="Times New Roman"/>
              </a:rPr>
              <a:t>Замена плитки пола (по проекту) на</a:t>
            </a:r>
            <a:endParaRPr/>
          </a:p>
          <a:p>
            <a:pPr algn="ctr">
              <a:defRPr/>
            </a:pPr>
            <a:r>
              <a:rPr lang="ru-RU" b="0">
                <a:latin typeface="Times New Roman"/>
                <a:ea typeface="Calibri"/>
                <a:cs typeface="Times New Roman"/>
              </a:rPr>
              <a:t>керамический гранит с текстурой дерева (под паркет)          размер 24х120. Укладка способом «елочка»</a:t>
            </a:r>
            <a:endParaRPr b="0">
              <a:latin typeface="Times New Roman"/>
              <a:cs typeface="Times New Roman"/>
            </a:endParaRPr>
          </a:p>
          <a:p>
            <a:pPr algn="ctr">
              <a:defRPr/>
            </a:pPr>
            <a:r>
              <a:rPr lang="ru-RU" b="1">
                <a:latin typeface="Times New Roman"/>
                <a:cs typeface="Times New Roman"/>
              </a:rPr>
              <a:t> </a:t>
            </a:r>
            <a:endParaRPr lang="ru-RU">
              <a:latin typeface="Times New Roman"/>
              <a:cs typeface="Times New Roman"/>
            </a:endParaRPr>
          </a:p>
          <a:p>
            <a:pPr lvl="0" algn="ctr">
              <a:lnSpc>
                <a:spcPct val="107000"/>
              </a:lnSpc>
              <a:spcAft>
                <a:spcPts val="800"/>
              </a:spcAft>
              <a:defRPr/>
            </a:pPr>
            <a:endParaRPr lang="ru-RU" sz="1400">
              <a:latin typeface="Calibri"/>
              <a:ea typeface="Calibri"/>
              <a:cs typeface="Times New Roman"/>
            </a:endParaRPr>
          </a:p>
        </p:txBody>
      </p:sp>
      <p:pic>
        <p:nvPicPr>
          <p:cNvPr id="8" name="Рисунок 9"/>
          <p:cNvPicPr/>
          <p:nvPr/>
        </p:nvPicPr>
        <p:blipFill>
          <a:blip r:embed="rId3"/>
          <a:stretch/>
        </p:blipFill>
        <p:spPr bwMode="auto">
          <a:xfrm>
            <a:off x="1763687" y="2029268"/>
            <a:ext cx="6256061" cy="3637597"/>
          </a:xfrm>
          <a:prstGeom prst="rect">
            <a:avLst/>
          </a:prstGeom>
        </p:spPr>
      </p:pic>
      <p:sp>
        <p:nvSpPr>
          <p:cNvPr id="9" name="Прямоугольник 7"/>
          <p:cNvSpPr/>
          <p:nvPr/>
        </p:nvSpPr>
        <p:spPr bwMode="auto">
          <a:xfrm>
            <a:off x="2285730" y="5780359"/>
            <a:ext cx="4572540" cy="1263166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algn="ctr">
              <a:lnSpc>
                <a:spcPct val="107000"/>
              </a:lnSpc>
              <a:defRPr/>
            </a:pPr>
            <a:r>
              <a:rPr lang="ru-RU" sz="1800" b="0">
                <a:latin typeface="Times New Roman"/>
                <a:cs typeface="Times New Roman"/>
              </a:rPr>
              <a:t>Площадь помещения – 624 </a:t>
            </a:r>
            <a:r>
              <a:rPr lang="en-US">
                <a:latin typeface="Times New Roman"/>
                <a:cs typeface="Times New Roman"/>
              </a:rPr>
              <a:t>кв. м.</a:t>
            </a:r>
            <a:endParaRPr lang="en-US" b="0">
              <a:latin typeface="Times New Roman"/>
              <a:ea typeface="Calibri"/>
              <a:cs typeface="Times New Roman"/>
            </a:endParaRPr>
          </a:p>
          <a:p>
            <a:pPr marL="457200" algn="ctr">
              <a:lnSpc>
                <a:spcPct val="107000"/>
              </a:lnSpc>
              <a:spcAft>
                <a:spcPts val="0"/>
              </a:spcAft>
              <a:defRPr/>
            </a:pPr>
            <a:r>
              <a:rPr lang="ru-RU" b="0">
                <a:latin typeface="Times New Roman"/>
                <a:ea typeface="Calibri"/>
                <a:cs typeface="Times New Roman"/>
              </a:rPr>
              <a:t>Стоимость 1 кв.</a:t>
            </a:r>
            <a:r>
              <a:rPr lang="en-US" b="0">
                <a:latin typeface="Times New Roman"/>
                <a:ea typeface="Calibri"/>
                <a:cs typeface="Times New Roman"/>
              </a:rPr>
              <a:t> </a:t>
            </a:r>
            <a:r>
              <a:rPr lang="ru-RU" b="0">
                <a:latin typeface="Times New Roman"/>
                <a:ea typeface="Calibri"/>
                <a:cs typeface="Times New Roman"/>
              </a:rPr>
              <a:t>м. от 1500 руб. </a:t>
            </a:r>
            <a:endParaRPr b="0">
              <a:latin typeface="Times New Roman"/>
              <a:ea typeface="Calibri"/>
              <a:cs typeface="Times New Roman"/>
            </a:endParaRPr>
          </a:p>
          <a:p>
            <a:pPr marL="457200" algn="ctr">
              <a:lnSpc>
                <a:spcPct val="107000"/>
              </a:lnSpc>
              <a:spcAft>
                <a:spcPts val="0"/>
              </a:spcAft>
              <a:defRPr/>
            </a:pPr>
            <a:r>
              <a:rPr lang="ru-RU" b="0">
                <a:solidFill>
                  <a:schemeClr val="tx1"/>
                </a:solidFill>
                <a:latin typeface="Times New Roman"/>
                <a:ea typeface="Calibri"/>
                <a:cs typeface="Times New Roman"/>
              </a:rPr>
              <a:t>Итого: 936,0 тыс. руб.</a:t>
            </a:r>
            <a:endParaRPr sz="1400" b="0">
              <a:latin typeface="Calibri"/>
              <a:ea typeface="Calibri"/>
              <a:cs typeface="Times New Roman"/>
            </a:endParaRPr>
          </a:p>
          <a:p>
            <a:pPr marL="457200" algn="ctr">
              <a:lnSpc>
                <a:spcPct val="107000"/>
              </a:lnSpc>
              <a:spcAft>
                <a:spcPts val="800"/>
              </a:spcAft>
              <a:defRPr/>
            </a:pPr>
            <a:r>
              <a:rPr lang="ru-RU" b="0">
                <a:latin typeface="Times New Roman"/>
                <a:ea typeface="Calibri"/>
                <a:cs typeface="Times New Roman"/>
              </a:rPr>
              <a:t> </a:t>
            </a:r>
            <a:endParaRPr sz="1400" b="0">
              <a:latin typeface="Calibri"/>
              <a:ea typeface="Calibri"/>
              <a:cs typeface="Times New Roman"/>
            </a:endParaRPr>
          </a:p>
        </p:txBody>
      </p:sp>
      <p:sp>
        <p:nvSpPr>
          <p:cNvPr id="10" name="TextBox 9"/>
          <p:cNvSpPr txBox="1"/>
          <p:nvPr/>
        </p:nvSpPr>
        <p:spPr bwMode="auto">
          <a:xfrm>
            <a:off x="1458299" y="2095499"/>
            <a:ext cx="1114425" cy="914435"/>
          </a:xfrm>
          <a:prstGeom prst="rect">
            <a:avLst/>
          </a:prstGeom>
          <a:noFill/>
        </p:spPr>
        <p:txBody>
          <a:bodyPr vertOverflow="overflow" horzOverflow="clip" vert="horz" wrap="square" lIns="91440" tIns="45720" rIns="91440" bIns="45720" numCol="1" spcCol="0" rtlCol="0" fromWordArt="0" anchor="t" anchorCtr="0" forceAA="0" compatLnSpc="0">
            <a:noAutofit/>
          </a:bodyPr>
          <a:lstStyle/>
          <a:p>
            <a:pPr>
              <a:defRPr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="http://schemas.openxmlformats.org/officeDocument/2006/math" xmlns:w="http://schemas.openxmlformats.org/wordprocessingml/2006/main">
      <p:transition advClick="1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Номер слайда 1"/>
          <p:cNvSpPr>
            <a:spLocks noGrp="1"/>
          </p:cNvSpPr>
          <p:nvPr>
            <p:ph type="sldNum" sz="quarter" idx="12"/>
          </p:nvPr>
        </p:nvSpPr>
        <p:spPr bwMode="auto">
          <a:xfrm>
            <a:off x="6934199" y="6289677"/>
            <a:ext cx="2057400" cy="365125"/>
          </a:xfrm>
        </p:spPr>
        <p:txBody>
          <a:bodyPr/>
          <a:lstStyle/>
          <a:p>
            <a:pPr>
              <a:defRPr/>
            </a:pPr>
            <a:r>
              <a:rPr lang="en-US" sz="1400">
                <a:solidFill>
                  <a:schemeClr val="tx1"/>
                </a:solidFill>
                <a:latin typeface="Times New Roman"/>
                <a:cs typeface="Times New Roman"/>
              </a:rPr>
              <a:t>12</a:t>
            </a:r>
            <a:endParaRPr lang="ru-RU" sz="140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5" name="TextBox 2"/>
          <p:cNvSpPr txBox="1"/>
          <p:nvPr/>
        </p:nvSpPr>
        <p:spPr bwMode="auto">
          <a:xfrm>
            <a:off x="946929" y="258291"/>
            <a:ext cx="8217749" cy="5852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ru-RU" b="1">
                <a:solidFill>
                  <a:srgbClr val="CC9900"/>
                </a:solidFill>
                <a:latin typeface="Times New Roman"/>
                <a:cs typeface="Times New Roman"/>
              </a:rPr>
              <a:t>ФОЙЕ. ПРЕДЛОЖЕНИЯ ПО ЗАМЕНЕ МАТЕРИАЛОВ                </a:t>
            </a:r>
            <a:endParaRPr lang="en-US" b="1">
              <a:solidFill>
                <a:srgbClr val="CC9900"/>
              </a:solidFill>
              <a:latin typeface="Times New Roman"/>
              <a:cs typeface="Times New Roman"/>
            </a:endParaRPr>
          </a:p>
          <a:p>
            <a:pPr algn="ctr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ru-RU" b="1">
                <a:solidFill>
                  <a:srgbClr val="CC9900"/>
                </a:solidFill>
                <a:latin typeface="Times New Roman"/>
                <a:cs typeface="Times New Roman"/>
              </a:rPr>
              <a:t> (</a:t>
            </a:r>
            <a:r>
              <a:rPr lang="en-US" b="1">
                <a:solidFill>
                  <a:srgbClr val="CC9900"/>
                </a:solidFill>
                <a:latin typeface="Times New Roman"/>
                <a:cs typeface="Times New Roman"/>
              </a:rPr>
              <a:t>ВТОРОЙ ВАРИАНТ)</a:t>
            </a:r>
            <a:endParaRPr lang="ru-RU" b="1">
              <a:solidFill>
                <a:srgbClr val="CC9900"/>
              </a:solidFill>
              <a:latin typeface="Times New Roman"/>
              <a:cs typeface="Times New Roman"/>
            </a:endParaRPr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/>
          <a:stretch/>
        </p:blipFill>
        <p:spPr bwMode="auto">
          <a:xfrm>
            <a:off x="179513" y="87476"/>
            <a:ext cx="754479" cy="86400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7" name="Прямоугольник 3"/>
          <p:cNvSpPr/>
          <p:nvPr/>
        </p:nvSpPr>
        <p:spPr bwMode="auto">
          <a:xfrm>
            <a:off x="1843188" y="874125"/>
            <a:ext cx="5815399" cy="9720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algn="ctr">
              <a:lnSpc>
                <a:spcPct val="107000"/>
              </a:lnSpc>
              <a:spcAft>
                <a:spcPts val="0"/>
              </a:spcAft>
              <a:defRPr/>
            </a:pPr>
            <a:r>
              <a:rPr lang="en-US" b="0">
                <a:latin typeface="Times New Roman"/>
                <a:ea typeface="Calibri"/>
                <a:cs typeface="Times New Roman"/>
              </a:rPr>
              <a:t>Замена плитки пола</a:t>
            </a:r>
            <a:r>
              <a:rPr lang="ru-RU" b="0">
                <a:latin typeface="Times New Roman"/>
                <a:ea typeface="Calibri"/>
                <a:cs typeface="Times New Roman"/>
              </a:rPr>
              <a:t> (по проекту) на кварцвиниловый ламинат, клеевая основа.</a:t>
            </a:r>
            <a:endParaRPr sz="1400" b="0">
              <a:latin typeface="Calibri"/>
              <a:ea typeface="Calibri"/>
              <a:cs typeface="Times New Roman"/>
            </a:endParaRPr>
          </a:p>
          <a:p>
            <a:pPr marL="457200" algn="ctr">
              <a:lnSpc>
                <a:spcPct val="107000"/>
              </a:lnSpc>
              <a:spcAft>
                <a:spcPts val="800"/>
              </a:spcAft>
              <a:defRPr/>
            </a:pPr>
            <a:r>
              <a:rPr lang="ru-RU" b="0">
                <a:latin typeface="Times New Roman"/>
                <a:ea typeface="Calibri"/>
                <a:cs typeface="Times New Roman"/>
              </a:rPr>
              <a:t> </a:t>
            </a:r>
            <a:endParaRPr sz="1400" b="0">
              <a:latin typeface="Calibri"/>
              <a:ea typeface="Calibri"/>
              <a:cs typeface="Times New Roman"/>
            </a:endParaRPr>
          </a:p>
        </p:txBody>
      </p:sp>
      <p:pic>
        <p:nvPicPr>
          <p:cNvPr id="8" name="Рисунок 9"/>
          <p:cNvPicPr/>
          <p:nvPr/>
        </p:nvPicPr>
        <p:blipFill>
          <a:blip r:embed="rId3"/>
          <a:stretch/>
        </p:blipFill>
        <p:spPr bwMode="auto">
          <a:xfrm>
            <a:off x="2249991" y="1710356"/>
            <a:ext cx="5407590" cy="3437287"/>
          </a:xfrm>
          <a:prstGeom prst="rect">
            <a:avLst/>
          </a:prstGeom>
        </p:spPr>
      </p:pic>
      <p:sp>
        <p:nvSpPr>
          <p:cNvPr id="9" name="Прямоугольник 4"/>
          <p:cNvSpPr/>
          <p:nvPr/>
        </p:nvSpPr>
        <p:spPr bwMode="auto">
          <a:xfrm>
            <a:off x="2102370" y="5352290"/>
            <a:ext cx="5296030" cy="12631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algn="ctr">
              <a:lnSpc>
                <a:spcPct val="107000"/>
              </a:lnSpc>
              <a:spcAft>
                <a:spcPts val="0"/>
              </a:spcAft>
              <a:defRPr/>
            </a:pPr>
            <a:r>
              <a:rPr lang="en-US">
                <a:latin typeface="Times New Roman"/>
                <a:ea typeface="Calibri"/>
                <a:cs typeface="Times New Roman"/>
              </a:rPr>
              <a:t>Площадь помещения 624 кв. м.</a:t>
            </a:r>
            <a:endParaRPr/>
          </a:p>
          <a:p>
            <a:pPr marL="457200" algn="ctr">
              <a:lnSpc>
                <a:spcPct val="107000"/>
              </a:lnSpc>
              <a:spcAft>
                <a:spcPts val="0"/>
              </a:spcAft>
              <a:defRPr/>
            </a:pPr>
            <a:r>
              <a:rPr lang="ru-RU">
                <a:latin typeface="Times New Roman"/>
                <a:ea typeface="Calibri"/>
                <a:cs typeface="Times New Roman"/>
              </a:rPr>
              <a:t>Стоимость 1 кв.</a:t>
            </a:r>
            <a:r>
              <a:rPr lang="en-US">
                <a:latin typeface="Times New Roman"/>
                <a:ea typeface="Calibri"/>
                <a:cs typeface="Times New Roman"/>
              </a:rPr>
              <a:t> </a:t>
            </a:r>
            <a:r>
              <a:rPr lang="ru-RU">
                <a:latin typeface="Times New Roman"/>
                <a:ea typeface="Calibri"/>
                <a:cs typeface="Times New Roman"/>
              </a:rPr>
              <a:t>м. от 2500 руб. </a:t>
            </a:r>
            <a:endParaRPr lang="en-US">
              <a:latin typeface="Times New Roman"/>
              <a:ea typeface="Calibri"/>
              <a:cs typeface="Times New Roman"/>
            </a:endParaRPr>
          </a:p>
          <a:p>
            <a:pPr marL="457200" algn="ctr">
              <a:lnSpc>
                <a:spcPct val="107000"/>
              </a:lnSpc>
              <a:spcAft>
                <a:spcPts val="0"/>
              </a:spcAft>
              <a:defRPr/>
            </a:pPr>
            <a:r>
              <a:rPr lang="ru-RU">
                <a:latin typeface="Times New Roman"/>
                <a:ea typeface="Calibri"/>
                <a:cs typeface="Times New Roman"/>
              </a:rPr>
              <a:t>Итого: 1 560,0  тыс. руб.</a:t>
            </a:r>
            <a:endParaRPr/>
          </a:p>
          <a:p>
            <a:pPr marL="457200" algn="ctr">
              <a:lnSpc>
                <a:spcPct val="107000"/>
              </a:lnSpc>
              <a:spcAft>
                <a:spcPts val="799"/>
              </a:spcAft>
              <a:defRPr/>
            </a:pPr>
            <a:r>
              <a:rPr lang="ru-RU" b="1">
                <a:solidFill>
                  <a:srgbClr val="1F4E79"/>
                </a:solidFill>
                <a:latin typeface="Times New Roman"/>
                <a:ea typeface="Calibri"/>
                <a:cs typeface="Times New Roman"/>
              </a:rPr>
              <a:t> </a:t>
            </a:r>
            <a:endParaRPr lang="ru-RU" sz="1400">
              <a:latin typeface="Calibri"/>
              <a:ea typeface="Calibri"/>
              <a:cs typeface="Times New Roman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="http://schemas.openxmlformats.org/officeDocument/2006/math" xmlns:w="http://schemas.openxmlformats.org/wordprocessingml/2006/main">
      <p:transition advClick="1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Номер слайда 1"/>
          <p:cNvSpPr>
            <a:spLocks noGrp="1"/>
          </p:cNvSpPr>
          <p:nvPr>
            <p:ph type="sldNum" sz="quarter" idx="12"/>
          </p:nvPr>
        </p:nvSpPr>
        <p:spPr bwMode="auto">
          <a:xfrm>
            <a:off x="6934199" y="6280735"/>
            <a:ext cx="2057400" cy="365125"/>
          </a:xfrm>
        </p:spPr>
        <p:txBody>
          <a:bodyPr/>
          <a:lstStyle/>
          <a:p>
            <a:pPr>
              <a:defRPr/>
            </a:pPr>
            <a:r>
              <a:rPr sz="1400">
                <a:solidFill>
                  <a:schemeClr val="tx1"/>
                </a:solidFill>
                <a:latin typeface="Times New Roman"/>
                <a:cs typeface="Times New Roman"/>
              </a:rPr>
              <a:t>13</a:t>
            </a:r>
            <a:endParaRPr lang="ru-RU" sz="140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5" name="TextBox 2"/>
          <p:cNvSpPr txBox="1"/>
          <p:nvPr/>
        </p:nvSpPr>
        <p:spPr bwMode="auto">
          <a:xfrm>
            <a:off x="946930" y="258291"/>
            <a:ext cx="82128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ru-RU" sz="1800" b="1" i="0" u="none" strike="noStrike" cap="none" spc="0">
                <a:solidFill>
                  <a:srgbClr val="CC9900"/>
                </a:solidFill>
                <a:latin typeface="Times New Roman"/>
                <a:ea typeface="Times New Roman"/>
                <a:cs typeface="Times New Roman"/>
              </a:rPr>
              <a:t>ФОЙЕ. ПРЕДЛОЖЕНИЯ ПО ЗАМЕНЕ МАТЕРИА</a:t>
            </a:r>
            <a:r>
              <a:rPr lang="en-US" sz="1800" b="1" i="0" u="none" strike="noStrike" cap="none" spc="0">
                <a:solidFill>
                  <a:srgbClr val="CC9900"/>
                </a:solidFill>
                <a:latin typeface="Times New Roman"/>
                <a:ea typeface="Times New Roman"/>
                <a:cs typeface="Times New Roman"/>
              </a:rPr>
              <a:t>ЛОВ.</a:t>
            </a:r>
            <a:endParaRPr/>
          </a:p>
          <a:p>
            <a:pPr algn="ctr">
              <a:defRPr/>
            </a:pPr>
            <a:r>
              <a:rPr lang="ru-RU" sz="1800" b="1" i="0" u="none" strike="noStrike" cap="none" spc="0">
                <a:solidFill>
                  <a:srgbClr val="CC9900"/>
                </a:solidFill>
                <a:latin typeface="Times New Roman"/>
                <a:ea typeface="Times New Roman"/>
                <a:cs typeface="Times New Roman"/>
              </a:rPr>
              <a:t>(</a:t>
            </a:r>
            <a:r>
              <a:rPr lang="en-US" sz="1800" b="1" i="0" u="none" strike="noStrike" cap="none" spc="0">
                <a:solidFill>
                  <a:srgbClr val="CC9900"/>
                </a:solidFill>
                <a:latin typeface="Times New Roman"/>
                <a:ea typeface="Times New Roman"/>
                <a:cs typeface="Times New Roman"/>
              </a:rPr>
              <a:t>ТРЕТИЙ ВАРИАНТ)</a:t>
            </a:r>
            <a:endParaRPr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/>
          <a:stretch/>
        </p:blipFill>
        <p:spPr bwMode="auto">
          <a:xfrm>
            <a:off x="179513" y="87476"/>
            <a:ext cx="754479" cy="86400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7" name="Прямоугольник 12"/>
          <p:cNvSpPr/>
          <p:nvPr/>
        </p:nvSpPr>
        <p:spPr bwMode="auto">
          <a:xfrm>
            <a:off x="933990" y="4002501"/>
            <a:ext cx="7648411" cy="319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>
              <a:lnSpc>
                <a:spcPct val="107000"/>
              </a:lnSpc>
              <a:spcAft>
                <a:spcPts val="600"/>
              </a:spcAft>
              <a:defRPr/>
            </a:pPr>
            <a:r>
              <a:rPr lang="ru-RU" sz="1400" i="1">
                <a:solidFill>
                  <a:srgbClr val="333333"/>
                </a:solidFill>
                <a:latin typeface="Times New Roman"/>
                <a:ea typeface="Times New Roman"/>
                <a:cs typeface="Times New Roman"/>
              </a:rPr>
              <a:t>-</a:t>
            </a:r>
            <a:endParaRPr lang="ru-RU" sz="1400">
              <a:latin typeface="Calibri"/>
              <a:ea typeface="Calibri"/>
              <a:cs typeface="Times New Roman"/>
            </a:endParaRPr>
          </a:p>
        </p:txBody>
      </p:sp>
      <p:sp>
        <p:nvSpPr>
          <p:cNvPr id="8" name="Прямоугольник 3"/>
          <p:cNvSpPr/>
          <p:nvPr/>
        </p:nvSpPr>
        <p:spPr bwMode="auto">
          <a:xfrm>
            <a:off x="1201781" y="1098522"/>
            <a:ext cx="7629570" cy="15590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07000"/>
              </a:lnSpc>
              <a:spcAft>
                <a:spcPts val="0"/>
              </a:spcAft>
              <a:defRPr/>
            </a:pPr>
            <a:endParaRPr lang="ru-RU" b="0">
              <a:latin typeface="Times New Roman"/>
              <a:ea typeface="Calibri"/>
              <a:cs typeface="Times New Roman"/>
            </a:endParaRPr>
          </a:p>
          <a:p>
            <a:pPr lvl="0" algn="ctr">
              <a:lnSpc>
                <a:spcPct val="107000"/>
              </a:lnSpc>
              <a:spcAft>
                <a:spcPts val="0"/>
              </a:spcAft>
              <a:defRPr/>
            </a:pPr>
            <a:r>
              <a:rPr lang="ru-RU" b="0">
                <a:latin typeface="Times New Roman"/>
                <a:ea typeface="Calibri"/>
                <a:cs typeface="Times New Roman"/>
              </a:rPr>
              <a:t>Замена плитки пола (по проекту)на модульный паркет. Клеевые сегменты 60х60. В помещениях с большой нагрузкой и проходимостью ведет себя лучше паркетной доски.</a:t>
            </a:r>
            <a:endParaRPr b="0">
              <a:latin typeface="Times New Roman"/>
              <a:ea typeface="Calibri"/>
              <a:cs typeface="Times New Roman"/>
            </a:endParaRPr>
          </a:p>
          <a:p>
            <a:pPr marL="589280">
              <a:lnSpc>
                <a:spcPct val="107000"/>
              </a:lnSpc>
              <a:spcAft>
                <a:spcPts val="800"/>
              </a:spcAft>
              <a:defRPr/>
            </a:pPr>
            <a:r>
              <a:rPr lang="ru-RU" b="1">
                <a:latin typeface="Times New Roman"/>
                <a:ea typeface="Calibri"/>
                <a:cs typeface="Times New Roman"/>
              </a:rPr>
              <a:t> </a:t>
            </a:r>
            <a:endParaRPr lang="ru-RU">
              <a:latin typeface="Times New Roman"/>
              <a:ea typeface="Calibri"/>
              <a:cs typeface="Times New Roman"/>
            </a:endParaRPr>
          </a:p>
        </p:txBody>
      </p:sp>
      <p:pic>
        <p:nvPicPr>
          <p:cNvPr id="9" name="Рисунок 8"/>
          <p:cNvPicPr/>
          <p:nvPr/>
        </p:nvPicPr>
        <p:blipFill>
          <a:blip r:embed="rId3"/>
          <a:srcRect t="34589" r="-1040"/>
          <a:stretch/>
        </p:blipFill>
        <p:spPr bwMode="auto">
          <a:xfrm>
            <a:off x="1691680" y="2601908"/>
            <a:ext cx="3839359" cy="2420846"/>
          </a:xfrm>
          <a:prstGeom prst="rect">
            <a:avLst/>
          </a:prstGeom>
        </p:spPr>
      </p:pic>
      <p:pic>
        <p:nvPicPr>
          <p:cNvPr id="10" name="Рисунок 11"/>
          <p:cNvPicPr/>
          <p:nvPr/>
        </p:nvPicPr>
        <p:blipFill>
          <a:blip r:embed="rId4"/>
          <a:stretch/>
        </p:blipFill>
        <p:spPr bwMode="auto">
          <a:xfrm>
            <a:off x="5818959" y="2376307"/>
            <a:ext cx="2867840" cy="3043417"/>
          </a:xfrm>
          <a:prstGeom prst="rect">
            <a:avLst/>
          </a:prstGeom>
        </p:spPr>
      </p:pic>
      <p:sp>
        <p:nvSpPr>
          <p:cNvPr id="11" name="Прямоугольник 5"/>
          <p:cNvSpPr/>
          <p:nvPr/>
        </p:nvSpPr>
        <p:spPr bwMode="auto">
          <a:xfrm>
            <a:off x="2472142" y="5481873"/>
            <a:ext cx="4572540" cy="972042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algn="ctr">
              <a:lnSpc>
                <a:spcPct val="107000"/>
              </a:lnSpc>
              <a:spcAft>
                <a:spcPts val="0"/>
              </a:spcAft>
              <a:defRPr/>
            </a:pPr>
            <a:r>
              <a:rPr lang="ru-RU">
                <a:latin typeface="Times New Roman"/>
                <a:ea typeface="Calibri"/>
                <a:cs typeface="Times New Roman"/>
              </a:rPr>
              <a:t>Стоимость 1 кв.</a:t>
            </a:r>
            <a:r>
              <a:rPr lang="en-US">
                <a:latin typeface="Times New Roman"/>
                <a:ea typeface="Calibri"/>
                <a:cs typeface="Times New Roman"/>
              </a:rPr>
              <a:t> </a:t>
            </a:r>
            <a:r>
              <a:rPr lang="ru-RU">
                <a:latin typeface="Times New Roman"/>
                <a:ea typeface="Calibri"/>
                <a:cs typeface="Times New Roman"/>
              </a:rPr>
              <a:t>м. от 9500 руб. </a:t>
            </a:r>
            <a:endParaRPr/>
          </a:p>
          <a:p>
            <a:pPr marL="457200" algn="ctr">
              <a:lnSpc>
                <a:spcPct val="107000"/>
              </a:lnSpc>
              <a:spcAft>
                <a:spcPts val="0"/>
              </a:spcAft>
              <a:defRPr/>
            </a:pPr>
            <a:r>
              <a:rPr lang="ru-RU">
                <a:latin typeface="Times New Roman"/>
                <a:ea typeface="Calibri"/>
                <a:cs typeface="Times New Roman"/>
              </a:rPr>
              <a:t>Итого: 5 928,0 тыс. руб.</a:t>
            </a:r>
            <a:endParaRPr lang="ru-RU" sz="1400">
              <a:latin typeface="Calibri"/>
              <a:ea typeface="Calibri"/>
              <a:cs typeface="Times New Roman"/>
            </a:endParaRPr>
          </a:p>
          <a:p>
            <a:pPr marL="457200" algn="ctr">
              <a:lnSpc>
                <a:spcPct val="107000"/>
              </a:lnSpc>
              <a:spcAft>
                <a:spcPts val="800"/>
              </a:spcAft>
              <a:defRPr/>
            </a:pPr>
            <a:r>
              <a:rPr lang="ru-RU" b="1" i="1">
                <a:solidFill>
                  <a:srgbClr val="1F4E79"/>
                </a:solidFill>
                <a:latin typeface="Times New Roman"/>
                <a:ea typeface="Calibri"/>
                <a:cs typeface="Times New Roman"/>
              </a:rPr>
              <a:t> </a:t>
            </a:r>
            <a:endParaRPr lang="ru-RU" sz="1400">
              <a:latin typeface="Calibri"/>
              <a:ea typeface="Calibri"/>
              <a:cs typeface="Times New Roman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="http://schemas.openxmlformats.org/officeDocument/2006/math" xmlns:w="http://schemas.openxmlformats.org/wordprocessingml/2006/main">
      <p:transition advClick="1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Номер слайда 1"/>
          <p:cNvSpPr>
            <a:spLocks noGrp="1"/>
          </p:cNvSpPr>
          <p:nvPr>
            <p:ph type="sldNum" sz="quarter" idx="12"/>
          </p:nvPr>
        </p:nvSpPr>
        <p:spPr bwMode="auto">
          <a:xfrm>
            <a:off x="7005291" y="6367536"/>
            <a:ext cx="2057400" cy="365125"/>
          </a:xfrm>
        </p:spPr>
        <p:txBody>
          <a:bodyPr/>
          <a:lstStyle/>
          <a:p>
            <a:pPr>
              <a:defRPr/>
            </a:pPr>
            <a:r>
              <a:rPr lang="en-US" sz="1400">
                <a:solidFill>
                  <a:schemeClr val="tx1"/>
                </a:solidFill>
                <a:latin typeface="Times New Roman"/>
                <a:cs typeface="Times New Roman"/>
              </a:rPr>
              <a:t>14</a:t>
            </a:r>
            <a:endParaRPr lang="ru-RU" sz="140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/>
          <a:stretch/>
        </p:blipFill>
        <p:spPr bwMode="auto">
          <a:xfrm>
            <a:off x="179513" y="87476"/>
            <a:ext cx="754479" cy="86400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6" name=" 8"/>
          <p:cNvSpPr/>
          <p:nvPr/>
        </p:nvSpPr>
        <p:spPr bwMode="auto">
          <a:xfrm>
            <a:off x="4868249" y="1441528"/>
            <a:ext cx="3009899" cy="4444921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defRPr/>
            </a:pPr>
            <a:endParaRPr/>
          </a:p>
        </p:txBody>
      </p:sp>
      <p:sp>
        <p:nvSpPr>
          <p:cNvPr id="7" name=" 9"/>
          <p:cNvSpPr/>
          <p:nvPr/>
        </p:nvSpPr>
        <p:spPr bwMode="auto">
          <a:xfrm>
            <a:off x="8991599" y="3108942"/>
            <a:ext cx="142185" cy="365795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defRPr/>
            </a:pPr>
            <a:endParaRPr/>
          </a:p>
        </p:txBody>
      </p:sp>
      <p:pic>
        <p:nvPicPr>
          <p:cNvPr id="8" name="Рисунок 3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4465647" y="3174117"/>
            <a:ext cx="3618800" cy="2578982"/>
          </a:xfrm>
          <a:prstGeom prst="rect">
            <a:avLst/>
          </a:prstGeom>
        </p:spPr>
      </p:pic>
      <p:sp>
        <p:nvSpPr>
          <p:cNvPr id="9" name="TextBox 2"/>
          <p:cNvSpPr txBox="1"/>
          <p:nvPr/>
        </p:nvSpPr>
        <p:spPr bwMode="auto">
          <a:xfrm>
            <a:off x="901766" y="237951"/>
            <a:ext cx="8212243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>
                <a:solidFill>
                  <a:srgbClr val="CC9900"/>
                </a:solidFill>
                <a:latin typeface="Times New Roman"/>
                <a:cs typeface="Times New Roman"/>
              </a:rPr>
              <a:t>РЕМОНТ ПОМЕЩЕНИЙ ТУАЛЕТНЫХ КОМНАТ</a:t>
            </a:r>
            <a:endParaRPr/>
          </a:p>
        </p:txBody>
      </p:sp>
      <p:sp>
        <p:nvSpPr>
          <p:cNvPr id="10" name="Скругленный прямоугольник 12"/>
          <p:cNvSpPr/>
          <p:nvPr/>
        </p:nvSpPr>
        <p:spPr bwMode="auto">
          <a:xfrm>
            <a:off x="1187624" y="951475"/>
            <a:ext cx="3124200" cy="1213960"/>
          </a:xfrm>
          <a:prstGeom prst="roundRect">
            <a:avLst>
              <a:gd name="adj" fmla="val 16667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defRPr/>
            </a:pPr>
            <a:endParaRPr lang="ru-RU" sz="1600" dirty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algn="ctr">
              <a:lnSpc>
                <a:spcPct val="90000"/>
              </a:lnSpc>
              <a:defRPr/>
            </a:pPr>
            <a:endParaRPr lang="ru-RU" sz="1600" dirty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algn="ctr">
              <a:lnSpc>
                <a:spcPct val="90000"/>
              </a:lnSpc>
              <a:defRPr/>
            </a:pPr>
            <a:endParaRPr lang="ru-RU" sz="1600" dirty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algn="ctr">
              <a:lnSpc>
                <a:spcPct val="90000"/>
              </a:lnSpc>
              <a:defRPr/>
            </a:pPr>
            <a:endParaRPr lang="ru-RU" sz="1600" dirty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algn="ctr">
              <a:lnSpc>
                <a:spcPct val="90000"/>
              </a:lnSpc>
              <a:defRPr/>
            </a:pPr>
            <a:endParaRPr lang="ru-RU" sz="1600" dirty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algn="ctr">
              <a:lnSpc>
                <a:spcPct val="90000"/>
              </a:lnSpc>
              <a:defRPr/>
            </a:pPr>
            <a:endParaRPr lang="ru-RU" sz="1600" dirty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algn="ctr">
              <a:lnSpc>
                <a:spcPct val="90000"/>
              </a:lnSpc>
              <a:defRPr/>
            </a:pPr>
            <a:endParaRPr lang="ru-RU" dirty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algn="ctr">
              <a:lnSpc>
                <a:spcPct val="90000"/>
              </a:lnSpc>
              <a:defRPr/>
            </a:pPr>
            <a:endParaRPr lang="ru-RU" dirty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algn="ctr">
              <a:lnSpc>
                <a:spcPct val="90000"/>
              </a:lnSpc>
              <a:defRPr/>
            </a:pPr>
            <a:r>
              <a:rPr lang="ru-RU" dirty="0">
                <a:solidFill>
                  <a:schemeClr val="tx1"/>
                </a:solidFill>
                <a:latin typeface="Times New Roman"/>
                <a:cs typeface="Times New Roman"/>
              </a:rPr>
              <a:t>Стоимость ремонта </a:t>
            </a:r>
            <a:r>
              <a:rPr lang="en-US" dirty="0" err="1">
                <a:solidFill>
                  <a:schemeClr val="tx1"/>
                </a:solidFill>
                <a:latin typeface="Times New Roman"/>
                <a:cs typeface="Times New Roman"/>
              </a:rPr>
              <a:t>туалетных</a:t>
            </a:r>
            <a:r>
              <a:rPr lang="en-US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/>
                <a:cs typeface="Times New Roman"/>
              </a:rPr>
              <a:t>комнат</a:t>
            </a:r>
            <a:r>
              <a:rPr lang="en-US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ru-RU" dirty="0">
                <a:solidFill>
                  <a:schemeClr val="tx1"/>
                </a:solidFill>
                <a:latin typeface="Times New Roman"/>
                <a:cs typeface="Times New Roman"/>
              </a:rPr>
              <a:t>(92 кв. м.) </a:t>
            </a:r>
            <a:endParaRPr dirty="0"/>
          </a:p>
          <a:p>
            <a:pPr algn="ctr">
              <a:lnSpc>
                <a:spcPct val="90000"/>
              </a:lnSpc>
              <a:defRPr/>
            </a:pPr>
            <a:r>
              <a:rPr lang="en-US" dirty="0">
                <a:solidFill>
                  <a:schemeClr val="tx1"/>
                </a:solidFill>
                <a:latin typeface="Times New Roman"/>
                <a:cs typeface="Times New Roman"/>
              </a:rPr>
              <a:t>2 362,26 </a:t>
            </a:r>
            <a:r>
              <a:rPr lang="ru-RU" dirty="0">
                <a:solidFill>
                  <a:schemeClr val="tx1"/>
                </a:solidFill>
                <a:latin typeface="Times New Roman"/>
                <a:cs typeface="Times New Roman"/>
              </a:rPr>
              <a:t>тыс. руб.</a:t>
            </a:r>
            <a:endParaRPr dirty="0"/>
          </a:p>
          <a:p>
            <a:pPr algn="ctr">
              <a:lnSpc>
                <a:spcPct val="90000"/>
              </a:lnSpc>
              <a:defRPr/>
            </a:pPr>
            <a:endParaRPr lang="ru-RU" dirty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algn="ctr">
              <a:lnSpc>
                <a:spcPct val="90000"/>
              </a:lnSpc>
              <a:defRPr/>
            </a:pPr>
            <a:endParaRPr lang="ru-RU" dirty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algn="ctr">
              <a:lnSpc>
                <a:spcPct val="90000"/>
              </a:lnSpc>
              <a:defRPr/>
            </a:pPr>
            <a:endParaRPr lang="ru-RU" dirty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algn="ctr">
              <a:lnSpc>
                <a:spcPct val="90000"/>
              </a:lnSpc>
              <a:defRPr/>
            </a:pPr>
            <a:endParaRPr lang="ru-RU" dirty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algn="ctr">
              <a:lnSpc>
                <a:spcPct val="90000"/>
              </a:lnSpc>
              <a:defRPr/>
            </a:pPr>
            <a:endParaRPr lang="ru-RU" dirty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algn="ctr">
              <a:lnSpc>
                <a:spcPct val="90000"/>
              </a:lnSpc>
              <a:defRPr/>
            </a:pPr>
            <a:endParaRPr lang="ru-RU" dirty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marL="285750" indent="-285750" algn="ctr">
              <a:lnSpc>
                <a:spcPct val="90000"/>
              </a:lnSpc>
              <a:buFont typeface="Wingdings"/>
              <a:buChar char="ü"/>
              <a:defRPr/>
            </a:pPr>
            <a:endParaRPr lang="ru-RU" dirty="0">
              <a:latin typeface="Times New Roman"/>
              <a:ea typeface="Times New Roman"/>
              <a:cs typeface="Times New Roman"/>
            </a:endParaRPr>
          </a:p>
        </p:txBody>
      </p:sp>
      <p:sp>
        <p:nvSpPr>
          <p:cNvPr id="11" name="Скругленный прямоугольник 12"/>
          <p:cNvSpPr/>
          <p:nvPr/>
        </p:nvSpPr>
        <p:spPr bwMode="auto">
          <a:xfrm>
            <a:off x="1048113" y="2204864"/>
            <a:ext cx="3137899" cy="3384376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defRPr/>
            </a:pPr>
            <a:endParaRPr lang="ru-RU" sz="1600" dirty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algn="ctr">
              <a:lnSpc>
                <a:spcPct val="90000"/>
              </a:lnSpc>
              <a:defRPr/>
            </a:pPr>
            <a:endParaRPr lang="ru-RU" sz="1600" dirty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algn="ctr">
              <a:lnSpc>
                <a:spcPct val="90000"/>
              </a:lnSpc>
              <a:defRPr/>
            </a:pPr>
            <a:endParaRPr lang="ru-RU" sz="1600" dirty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algn="ctr">
              <a:lnSpc>
                <a:spcPct val="90000"/>
              </a:lnSpc>
              <a:defRPr/>
            </a:pPr>
            <a:endParaRPr lang="ru-RU" sz="1600" dirty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algn="just">
              <a:lnSpc>
                <a:spcPct val="90000"/>
              </a:lnSpc>
              <a:defRPr/>
            </a:pPr>
            <a:endParaRPr lang="ru-RU" sz="1600" dirty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algn="ctr">
              <a:lnSpc>
                <a:spcPct val="90000"/>
              </a:lnSpc>
              <a:defRPr/>
            </a:pPr>
            <a:endParaRPr lang="ru-RU" sz="1600" dirty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algn="ctr">
              <a:lnSpc>
                <a:spcPct val="90000"/>
              </a:lnSpc>
              <a:defRPr/>
            </a:pPr>
            <a:endParaRPr lang="ru-RU" dirty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algn="ctr">
              <a:lnSpc>
                <a:spcPct val="90000"/>
              </a:lnSpc>
              <a:defRPr/>
            </a:pPr>
            <a:r>
              <a:rPr lang="en-US" dirty="0" err="1">
                <a:solidFill>
                  <a:schemeClr val="tx1"/>
                </a:solidFill>
                <a:latin typeface="Times New Roman"/>
                <a:cs typeface="Times New Roman"/>
              </a:rPr>
              <a:t>Виды</a:t>
            </a:r>
            <a:r>
              <a:rPr lang="en-US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/>
                <a:cs typeface="Times New Roman"/>
              </a:rPr>
              <a:t>ремонтных</a:t>
            </a:r>
            <a:r>
              <a:rPr lang="en-US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/>
                <a:cs typeface="Times New Roman"/>
              </a:rPr>
              <a:t>работ</a:t>
            </a:r>
            <a:r>
              <a:rPr lang="en-US" dirty="0">
                <a:solidFill>
                  <a:schemeClr val="tx1"/>
                </a:solidFill>
                <a:latin typeface="Times New Roman"/>
                <a:cs typeface="Times New Roman"/>
              </a:rPr>
              <a:t>:</a:t>
            </a:r>
            <a:endParaRPr dirty="0"/>
          </a:p>
          <a:p>
            <a:pPr marL="285750" indent="-285750">
              <a:lnSpc>
                <a:spcPct val="90000"/>
              </a:lnSpc>
              <a:buFont typeface="Wingdings"/>
              <a:buChar char="ü"/>
              <a:defRPr/>
            </a:pPr>
            <a:r>
              <a:rPr lang="ru-RU" dirty="0">
                <a:solidFill>
                  <a:schemeClr val="tx1"/>
                </a:solidFill>
                <a:latin typeface="Times New Roman"/>
                <a:cs typeface="Times New Roman"/>
              </a:rPr>
              <a:t>О</a:t>
            </a:r>
            <a:r>
              <a:rPr lang="en-US" dirty="0" err="1">
                <a:solidFill>
                  <a:schemeClr val="tx1"/>
                </a:solidFill>
                <a:latin typeface="Times New Roman"/>
                <a:cs typeface="Times New Roman"/>
              </a:rPr>
              <a:t>блицовка</a:t>
            </a:r>
            <a:r>
              <a:rPr lang="en-US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/>
                <a:cs typeface="Times New Roman"/>
              </a:rPr>
              <a:t>стен</a:t>
            </a:r>
            <a:r>
              <a:rPr lang="en-US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/>
                <a:cs typeface="Times New Roman"/>
              </a:rPr>
              <a:t>из</a:t>
            </a:r>
            <a:r>
              <a:rPr lang="en-US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/>
                <a:cs typeface="Times New Roman"/>
              </a:rPr>
              <a:t>плитки</a:t>
            </a:r>
            <a:endParaRPr lang="en-US" dirty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marL="285750" indent="-285750">
              <a:lnSpc>
                <a:spcPct val="90000"/>
              </a:lnSpc>
              <a:buFont typeface="Wingdings"/>
              <a:buChar char="ü"/>
              <a:defRPr/>
            </a:pPr>
            <a:r>
              <a:rPr lang="ru-RU" dirty="0">
                <a:solidFill>
                  <a:schemeClr val="tx1"/>
                </a:solidFill>
                <a:latin typeface="Times New Roman"/>
                <a:cs typeface="Times New Roman"/>
              </a:rPr>
              <a:t>О</a:t>
            </a:r>
            <a:r>
              <a:rPr lang="en-US" dirty="0" err="1">
                <a:solidFill>
                  <a:schemeClr val="tx1"/>
                </a:solidFill>
                <a:latin typeface="Times New Roman"/>
                <a:cs typeface="Times New Roman"/>
              </a:rPr>
              <a:t>блицовка</a:t>
            </a:r>
            <a:r>
              <a:rPr lang="en-US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/>
                <a:cs typeface="Times New Roman"/>
              </a:rPr>
              <a:t>полов</a:t>
            </a:r>
            <a:r>
              <a:rPr lang="en-US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/>
                <a:cs typeface="Times New Roman"/>
              </a:rPr>
              <a:t>из</a:t>
            </a:r>
            <a:r>
              <a:rPr lang="en-US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/>
                <a:cs typeface="Times New Roman"/>
              </a:rPr>
              <a:t>плитки</a:t>
            </a:r>
            <a:endParaRPr lang="en-US" dirty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marL="285750" indent="-285750">
              <a:lnSpc>
                <a:spcPct val="90000"/>
              </a:lnSpc>
              <a:buFont typeface="Wingdings"/>
              <a:buChar char="ü"/>
              <a:defRPr/>
            </a:pPr>
            <a:r>
              <a:rPr lang="ru-RU" dirty="0">
                <a:solidFill>
                  <a:schemeClr val="tx1"/>
                </a:solidFill>
                <a:latin typeface="Times New Roman"/>
                <a:cs typeface="Times New Roman"/>
              </a:rPr>
              <a:t>Д</a:t>
            </a:r>
            <a:r>
              <a:rPr lang="en-US" dirty="0" err="1">
                <a:solidFill>
                  <a:schemeClr val="tx1"/>
                </a:solidFill>
                <a:latin typeface="Times New Roman"/>
                <a:cs typeface="Times New Roman"/>
              </a:rPr>
              <a:t>емонтаж</a:t>
            </a:r>
            <a:r>
              <a:rPr lang="en-US" dirty="0">
                <a:solidFill>
                  <a:schemeClr val="tx1"/>
                </a:solidFill>
                <a:latin typeface="Times New Roman"/>
                <a:cs typeface="Times New Roman"/>
              </a:rPr>
              <a:t> и </a:t>
            </a:r>
            <a:r>
              <a:rPr lang="en-US" dirty="0" err="1">
                <a:solidFill>
                  <a:schemeClr val="tx1"/>
                </a:solidFill>
                <a:latin typeface="Times New Roman"/>
                <a:cs typeface="Times New Roman"/>
              </a:rPr>
              <a:t>монтаж</a:t>
            </a:r>
            <a:r>
              <a:rPr lang="en-US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/>
                <a:cs typeface="Times New Roman"/>
              </a:rPr>
              <a:t>подвесных</a:t>
            </a:r>
            <a:r>
              <a:rPr lang="en-US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/>
                <a:cs typeface="Times New Roman"/>
              </a:rPr>
              <a:t>потолков</a:t>
            </a:r>
            <a:endParaRPr lang="en-US" dirty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marL="285750" indent="-285750">
              <a:lnSpc>
                <a:spcPct val="90000"/>
              </a:lnSpc>
              <a:buFont typeface="Wingdings"/>
              <a:buChar char="ü"/>
              <a:defRPr/>
            </a:pPr>
            <a:r>
              <a:rPr lang="ru-RU" dirty="0">
                <a:solidFill>
                  <a:schemeClr val="tx1"/>
                </a:solidFill>
                <a:latin typeface="Times New Roman"/>
                <a:cs typeface="Times New Roman"/>
              </a:rPr>
              <a:t>Д</a:t>
            </a:r>
            <a:r>
              <a:rPr lang="en-US" dirty="0" err="1">
                <a:solidFill>
                  <a:schemeClr val="tx1"/>
                </a:solidFill>
                <a:latin typeface="Times New Roman"/>
                <a:cs typeface="Times New Roman"/>
              </a:rPr>
              <a:t>емонтаж</a:t>
            </a:r>
            <a:r>
              <a:rPr lang="en-US" dirty="0">
                <a:solidFill>
                  <a:schemeClr val="tx1"/>
                </a:solidFill>
                <a:latin typeface="Times New Roman"/>
                <a:cs typeface="Times New Roman"/>
              </a:rPr>
              <a:t> и </a:t>
            </a:r>
            <a:r>
              <a:rPr lang="en-US" dirty="0" err="1">
                <a:solidFill>
                  <a:schemeClr val="tx1"/>
                </a:solidFill>
                <a:latin typeface="Times New Roman"/>
                <a:cs typeface="Times New Roman"/>
              </a:rPr>
              <a:t>монтаж</a:t>
            </a:r>
            <a:r>
              <a:rPr lang="en-US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/>
                <a:cs typeface="Times New Roman"/>
              </a:rPr>
              <a:t>дверных</a:t>
            </a:r>
            <a:r>
              <a:rPr lang="en-US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/>
                <a:cs typeface="Times New Roman"/>
              </a:rPr>
              <a:t>блоков</a:t>
            </a:r>
            <a:endParaRPr lang="en-US" dirty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marL="285750" indent="-285750">
              <a:lnSpc>
                <a:spcPct val="90000"/>
              </a:lnSpc>
              <a:buFont typeface="Wingdings"/>
              <a:buChar char="ü"/>
              <a:defRPr/>
            </a:pPr>
            <a:r>
              <a:rPr lang="ru-RU" dirty="0">
                <a:solidFill>
                  <a:schemeClr val="tx1"/>
                </a:solidFill>
                <a:latin typeface="Times New Roman"/>
                <a:cs typeface="Times New Roman"/>
              </a:rPr>
              <a:t>Д</a:t>
            </a:r>
            <a:r>
              <a:rPr lang="en-US" dirty="0" err="1">
                <a:solidFill>
                  <a:schemeClr val="tx1"/>
                </a:solidFill>
                <a:latin typeface="Times New Roman"/>
                <a:cs typeface="Times New Roman"/>
              </a:rPr>
              <a:t>емонтаж</a:t>
            </a:r>
            <a:r>
              <a:rPr lang="en-US" dirty="0">
                <a:solidFill>
                  <a:schemeClr val="tx1"/>
                </a:solidFill>
                <a:latin typeface="Times New Roman"/>
                <a:cs typeface="Times New Roman"/>
              </a:rPr>
              <a:t> и </a:t>
            </a:r>
            <a:r>
              <a:rPr lang="en-US" dirty="0" err="1">
                <a:solidFill>
                  <a:schemeClr val="tx1"/>
                </a:solidFill>
                <a:latin typeface="Times New Roman"/>
                <a:cs typeface="Times New Roman"/>
              </a:rPr>
              <a:t>монтаж</a:t>
            </a:r>
            <a:r>
              <a:rPr lang="en-US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/>
                <a:cs typeface="Times New Roman"/>
              </a:rPr>
              <a:t>перегородок</a:t>
            </a:r>
            <a:r>
              <a:rPr lang="en-US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/>
                <a:cs typeface="Times New Roman"/>
              </a:rPr>
              <a:t>из</a:t>
            </a:r>
            <a:r>
              <a:rPr lang="en-US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/>
                <a:cs typeface="Times New Roman"/>
              </a:rPr>
              <a:t>алюминиевых</a:t>
            </a:r>
            <a:r>
              <a:rPr lang="en-US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/>
                <a:cs typeface="Times New Roman"/>
              </a:rPr>
              <a:t>сплавов</a:t>
            </a:r>
            <a:endParaRPr lang="ru-RU" dirty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>
              <a:lnSpc>
                <a:spcPct val="90000"/>
              </a:lnSpc>
              <a:defRPr/>
            </a:pPr>
            <a:endParaRPr lang="ru-RU" dirty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algn="ctr">
              <a:lnSpc>
                <a:spcPct val="90000"/>
              </a:lnSpc>
              <a:defRPr/>
            </a:pPr>
            <a:endParaRPr lang="ru-RU" dirty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algn="ctr">
              <a:lnSpc>
                <a:spcPct val="90000"/>
              </a:lnSpc>
              <a:defRPr/>
            </a:pPr>
            <a:endParaRPr lang="ru-RU" dirty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algn="ctr">
              <a:lnSpc>
                <a:spcPct val="90000"/>
              </a:lnSpc>
              <a:defRPr/>
            </a:pPr>
            <a:endParaRPr lang="ru-RU" dirty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algn="ctr">
              <a:lnSpc>
                <a:spcPct val="90000"/>
              </a:lnSpc>
              <a:defRPr/>
            </a:pPr>
            <a:endParaRPr lang="ru-RU" dirty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marL="285750" indent="-285750" algn="ctr">
              <a:lnSpc>
                <a:spcPct val="90000"/>
              </a:lnSpc>
              <a:buFont typeface="Wingdings"/>
              <a:buChar char="ü"/>
              <a:defRPr/>
            </a:pPr>
            <a:endParaRPr lang="ru-RU" dirty="0">
              <a:latin typeface="Times New Roman"/>
              <a:ea typeface="Times New Roman"/>
              <a:cs typeface="Times New Roman"/>
            </a:endParaRPr>
          </a:p>
        </p:txBody>
      </p:sp>
      <p:sp>
        <p:nvSpPr>
          <p:cNvPr id="12" name="Скругленный прямоугольник 12"/>
          <p:cNvSpPr/>
          <p:nvPr/>
        </p:nvSpPr>
        <p:spPr bwMode="auto">
          <a:xfrm>
            <a:off x="1028958" y="5830070"/>
            <a:ext cx="3137899" cy="712349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defRPr/>
            </a:pPr>
            <a:r>
              <a:rPr lang="ru-RU" sz="1600">
                <a:solidFill>
                  <a:schemeClr val="tx1"/>
                </a:solidFill>
                <a:latin typeface="Times New Roman"/>
                <a:cs typeface="Times New Roman"/>
              </a:rPr>
              <a:t>*</a:t>
            </a:r>
            <a:r>
              <a:rPr lang="ru-RU">
                <a:solidFill>
                  <a:schemeClr val="tx1"/>
                </a:solidFill>
                <a:latin typeface="Times New Roman"/>
                <a:cs typeface="Times New Roman"/>
              </a:rPr>
              <a:t>Смета стоимости работ по ремонту вестибюля</a:t>
            </a:r>
            <a:endParaRPr/>
          </a:p>
        </p:txBody>
      </p:sp>
      <p:pic>
        <p:nvPicPr>
          <p:cNvPr id="13" name="Рисунок 3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4465647" y="951475"/>
            <a:ext cx="3632701" cy="206726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="http://schemas.openxmlformats.org/officeDocument/2006/math" xmlns:w="http://schemas.openxmlformats.org/wordprocessingml/2006/main">
      <p:transition advClick="1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Номер слайда 1"/>
          <p:cNvSpPr>
            <a:spLocks noGrp="1"/>
          </p:cNvSpPr>
          <p:nvPr>
            <p:ph type="sldNum" sz="quarter" idx="12"/>
          </p:nvPr>
        </p:nvSpPr>
        <p:spPr bwMode="auto">
          <a:xfrm>
            <a:off x="6934199" y="6270626"/>
            <a:ext cx="2057400" cy="365125"/>
          </a:xfrm>
        </p:spPr>
        <p:txBody>
          <a:bodyPr/>
          <a:lstStyle/>
          <a:p>
            <a:pPr>
              <a:defRPr/>
            </a:pPr>
            <a:r>
              <a:rPr lang="en-US" sz="1400">
                <a:solidFill>
                  <a:schemeClr val="tx1"/>
                </a:solidFill>
                <a:latin typeface="Times New Roman"/>
                <a:cs typeface="Times New Roman"/>
              </a:rPr>
              <a:t>15</a:t>
            </a:r>
            <a:endParaRPr lang="ru-RU" sz="140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5" name="TextBox 2"/>
          <p:cNvSpPr txBox="1"/>
          <p:nvPr/>
        </p:nvSpPr>
        <p:spPr bwMode="auto">
          <a:xfrm>
            <a:off x="1028451" y="111243"/>
            <a:ext cx="8212278" cy="5852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ru-RU" b="1">
                <a:solidFill>
                  <a:srgbClr val="CC9900"/>
                </a:solidFill>
                <a:latin typeface="Times New Roman"/>
                <a:cs typeface="Times New Roman"/>
              </a:rPr>
              <a:t>ВОДОСНАБЖЕНИЕ И ВОДООТВЕДЕНИЕ ЗДАНИЯ </a:t>
            </a:r>
            <a:endParaRPr/>
          </a:p>
          <a:p>
            <a:pPr algn="ctr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ru-RU" b="1">
                <a:solidFill>
                  <a:srgbClr val="CC9900"/>
                </a:solidFill>
                <a:latin typeface="Times New Roman"/>
                <a:cs typeface="Times New Roman"/>
              </a:rPr>
              <a:t> </a:t>
            </a:r>
            <a:endParaRPr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/>
          <a:stretch/>
        </p:blipFill>
        <p:spPr bwMode="auto">
          <a:xfrm>
            <a:off x="179513" y="87476"/>
            <a:ext cx="754479" cy="86400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7" name="Скругленный прямоугольник 12"/>
          <p:cNvSpPr/>
          <p:nvPr/>
        </p:nvSpPr>
        <p:spPr bwMode="auto">
          <a:xfrm>
            <a:off x="1028454" y="834338"/>
            <a:ext cx="3155121" cy="1032562"/>
          </a:xfrm>
          <a:prstGeom prst="roundRect">
            <a:avLst>
              <a:gd name="adj" fmla="val 16667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defRPr/>
            </a:pPr>
            <a:endParaRPr lang="ru-RU" sz="1600" dirty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algn="ctr">
              <a:lnSpc>
                <a:spcPct val="90000"/>
              </a:lnSpc>
              <a:defRPr/>
            </a:pPr>
            <a:endParaRPr lang="ru-RU" sz="1600" dirty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algn="ctr">
              <a:lnSpc>
                <a:spcPct val="90000"/>
              </a:lnSpc>
              <a:defRPr/>
            </a:pPr>
            <a:endParaRPr lang="ru-RU" sz="1600" dirty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algn="ctr">
              <a:lnSpc>
                <a:spcPct val="90000"/>
              </a:lnSpc>
              <a:defRPr/>
            </a:pPr>
            <a:endParaRPr lang="ru-RU" sz="1600" dirty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algn="ctr">
              <a:lnSpc>
                <a:spcPct val="90000"/>
              </a:lnSpc>
              <a:defRPr/>
            </a:pPr>
            <a:endParaRPr lang="ru-RU" sz="1600" dirty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algn="ctr">
              <a:lnSpc>
                <a:spcPct val="90000"/>
              </a:lnSpc>
              <a:defRPr/>
            </a:pPr>
            <a:endParaRPr lang="ru-RU" sz="1600" dirty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algn="ctr">
              <a:lnSpc>
                <a:spcPct val="90000"/>
              </a:lnSpc>
              <a:defRPr/>
            </a:pPr>
            <a:endParaRPr lang="ru-RU" dirty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algn="ctr">
              <a:lnSpc>
                <a:spcPct val="90000"/>
              </a:lnSpc>
              <a:defRPr/>
            </a:pPr>
            <a:endParaRPr lang="ru-RU" dirty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algn="ctr">
              <a:lnSpc>
                <a:spcPct val="90000"/>
              </a:lnSpc>
              <a:defRPr/>
            </a:pPr>
            <a:r>
              <a:rPr lang="ru-RU" dirty="0">
                <a:solidFill>
                  <a:schemeClr val="tx1"/>
                </a:solidFill>
                <a:latin typeface="Times New Roman"/>
                <a:cs typeface="Times New Roman"/>
              </a:rPr>
              <a:t>Стоимость ремонта системы водоснабжения и водоотведения </a:t>
            </a:r>
            <a:endParaRPr dirty="0"/>
          </a:p>
          <a:p>
            <a:pPr algn="ctr">
              <a:lnSpc>
                <a:spcPct val="90000"/>
              </a:lnSpc>
              <a:defRPr/>
            </a:pPr>
            <a:r>
              <a:rPr lang="ru-RU" dirty="0">
                <a:solidFill>
                  <a:schemeClr val="tx1"/>
                </a:solidFill>
                <a:latin typeface="Times New Roman"/>
                <a:cs typeface="Times New Roman"/>
              </a:rPr>
              <a:t>(92 кв. м.) 1 195,4  тыс. руб.*</a:t>
            </a:r>
            <a:endParaRPr dirty="0"/>
          </a:p>
          <a:p>
            <a:pPr algn="ctr">
              <a:lnSpc>
                <a:spcPct val="90000"/>
              </a:lnSpc>
              <a:defRPr/>
            </a:pPr>
            <a:endParaRPr lang="ru-RU" dirty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algn="ctr">
              <a:lnSpc>
                <a:spcPct val="90000"/>
              </a:lnSpc>
              <a:defRPr/>
            </a:pPr>
            <a:endParaRPr lang="ru-RU" dirty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algn="ctr">
              <a:lnSpc>
                <a:spcPct val="90000"/>
              </a:lnSpc>
              <a:defRPr/>
            </a:pPr>
            <a:endParaRPr lang="ru-RU" dirty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algn="ctr">
              <a:lnSpc>
                <a:spcPct val="90000"/>
              </a:lnSpc>
              <a:defRPr/>
            </a:pPr>
            <a:endParaRPr lang="ru-RU" dirty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algn="ctr">
              <a:lnSpc>
                <a:spcPct val="90000"/>
              </a:lnSpc>
              <a:defRPr/>
            </a:pPr>
            <a:endParaRPr lang="ru-RU" dirty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algn="ctr">
              <a:lnSpc>
                <a:spcPct val="90000"/>
              </a:lnSpc>
              <a:defRPr/>
            </a:pPr>
            <a:endParaRPr lang="ru-RU" dirty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marL="285750" indent="-285750" algn="ctr">
              <a:lnSpc>
                <a:spcPct val="90000"/>
              </a:lnSpc>
              <a:buFont typeface="Wingdings"/>
              <a:buChar char="ü"/>
              <a:defRPr/>
            </a:pPr>
            <a:endParaRPr lang="ru-RU" dirty="0">
              <a:latin typeface="Times New Roman"/>
              <a:ea typeface="Times New Roman"/>
              <a:cs typeface="Times New Roman"/>
            </a:endParaRPr>
          </a:p>
        </p:txBody>
      </p:sp>
      <p:sp>
        <p:nvSpPr>
          <p:cNvPr id="8" name="Скругленный прямоугольник 13"/>
          <p:cNvSpPr/>
          <p:nvPr/>
        </p:nvSpPr>
        <p:spPr bwMode="auto">
          <a:xfrm>
            <a:off x="933991" y="1981961"/>
            <a:ext cx="3317377" cy="3038633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defRPr/>
            </a:pPr>
            <a:endParaRPr lang="ru-RU" sz="1600" dirty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algn="ctr">
              <a:lnSpc>
                <a:spcPct val="90000"/>
              </a:lnSpc>
              <a:defRPr/>
            </a:pPr>
            <a:endParaRPr lang="ru-RU" sz="1600" dirty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algn="ctr">
              <a:lnSpc>
                <a:spcPct val="90000"/>
              </a:lnSpc>
              <a:defRPr/>
            </a:pPr>
            <a:endParaRPr lang="ru-RU" sz="1600" dirty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algn="ctr">
              <a:lnSpc>
                <a:spcPct val="90000"/>
              </a:lnSpc>
              <a:defRPr/>
            </a:pPr>
            <a:endParaRPr lang="ru-RU" sz="1600" b="1" dirty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algn="ctr">
              <a:lnSpc>
                <a:spcPct val="90000"/>
              </a:lnSpc>
              <a:defRPr/>
            </a:pPr>
            <a:endParaRPr lang="ru-RU" sz="1600" b="1" dirty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algn="ctr">
              <a:lnSpc>
                <a:spcPct val="90000"/>
              </a:lnSpc>
              <a:defRPr/>
            </a:pPr>
            <a:endParaRPr lang="ru-RU" dirty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algn="ctr">
              <a:lnSpc>
                <a:spcPct val="90000"/>
              </a:lnSpc>
              <a:defRPr/>
            </a:pPr>
            <a:r>
              <a:rPr lang="ru-RU" dirty="0">
                <a:solidFill>
                  <a:schemeClr val="tx1"/>
                </a:solidFill>
                <a:latin typeface="Times New Roman"/>
                <a:cs typeface="Times New Roman"/>
              </a:rPr>
              <a:t>Виды ремонтных работ: </a:t>
            </a:r>
            <a:endParaRPr dirty="0"/>
          </a:p>
          <a:p>
            <a:pPr algn="ctr">
              <a:lnSpc>
                <a:spcPct val="90000"/>
              </a:lnSpc>
              <a:defRPr/>
            </a:pPr>
            <a:endParaRPr lang="ru-RU" dirty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marL="285750" indent="-285750">
              <a:lnSpc>
                <a:spcPct val="90000"/>
              </a:lnSpc>
              <a:buFont typeface="Wingdings"/>
              <a:buChar char="ü"/>
              <a:defRPr/>
            </a:pPr>
            <a:r>
              <a:rPr lang="ru-RU" dirty="0">
                <a:solidFill>
                  <a:schemeClr val="tx1"/>
                </a:solidFill>
                <a:latin typeface="Times New Roman"/>
                <a:cs typeface="Times New Roman"/>
              </a:rPr>
              <a:t>Демонтаж и монтаж унитазов</a:t>
            </a:r>
            <a:endParaRPr dirty="0"/>
          </a:p>
          <a:p>
            <a:pPr marL="285750" indent="-285750">
              <a:lnSpc>
                <a:spcPct val="90000"/>
              </a:lnSpc>
              <a:buFont typeface="Wingdings"/>
              <a:buChar char="ü"/>
              <a:defRPr/>
            </a:pPr>
            <a:r>
              <a:rPr lang="ru-RU" dirty="0">
                <a:solidFill>
                  <a:schemeClr val="tx1"/>
                </a:solidFill>
                <a:latin typeface="Times New Roman"/>
                <a:cs typeface="Times New Roman"/>
              </a:rPr>
              <a:t>Демонтаж и монтаж моек</a:t>
            </a:r>
            <a:endParaRPr dirty="0"/>
          </a:p>
          <a:p>
            <a:pPr marL="285750" indent="-285750">
              <a:lnSpc>
                <a:spcPct val="90000"/>
              </a:lnSpc>
              <a:buFont typeface="Wingdings"/>
              <a:buChar char="ü"/>
              <a:defRPr/>
            </a:pPr>
            <a:r>
              <a:rPr lang="ru-RU" dirty="0">
                <a:solidFill>
                  <a:schemeClr val="tx1"/>
                </a:solidFill>
                <a:latin typeface="Times New Roman"/>
                <a:cs typeface="Times New Roman"/>
              </a:rPr>
              <a:t>Демонтаж и монтаж трапов</a:t>
            </a:r>
            <a:endParaRPr dirty="0"/>
          </a:p>
          <a:p>
            <a:pPr marL="285750" indent="-285750">
              <a:lnSpc>
                <a:spcPct val="90000"/>
              </a:lnSpc>
              <a:buFont typeface="Wingdings"/>
              <a:buChar char="ü"/>
              <a:defRPr/>
            </a:pPr>
            <a:r>
              <a:rPr lang="ru-RU" dirty="0">
                <a:solidFill>
                  <a:schemeClr val="tx1"/>
                </a:solidFill>
                <a:latin typeface="Times New Roman"/>
                <a:cs typeface="Times New Roman"/>
              </a:rPr>
              <a:t>Демонтаж и монтаж смесителей</a:t>
            </a:r>
            <a:endParaRPr dirty="0"/>
          </a:p>
          <a:p>
            <a:pPr marL="285750" indent="-285750">
              <a:lnSpc>
                <a:spcPct val="90000"/>
              </a:lnSpc>
              <a:buFont typeface="Wingdings"/>
              <a:buChar char="ü"/>
              <a:defRPr/>
            </a:pPr>
            <a:r>
              <a:rPr lang="ru-RU" dirty="0">
                <a:solidFill>
                  <a:schemeClr val="tx1"/>
                </a:solidFill>
                <a:latin typeface="Times New Roman"/>
                <a:cs typeface="Times New Roman"/>
              </a:rPr>
              <a:t>Демонтаж и монтаж трубопровода</a:t>
            </a:r>
            <a:endParaRPr dirty="0"/>
          </a:p>
          <a:p>
            <a:pPr algn="ctr">
              <a:lnSpc>
                <a:spcPct val="90000"/>
              </a:lnSpc>
              <a:defRPr/>
            </a:pPr>
            <a:endParaRPr lang="ru-RU" dirty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algn="ctr">
              <a:lnSpc>
                <a:spcPct val="90000"/>
              </a:lnSpc>
              <a:defRPr/>
            </a:pPr>
            <a:endParaRPr lang="ru-RU" dirty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algn="ctr">
              <a:lnSpc>
                <a:spcPct val="90000"/>
              </a:lnSpc>
              <a:defRPr/>
            </a:pPr>
            <a:endParaRPr lang="ru-RU" dirty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algn="ctr">
              <a:lnSpc>
                <a:spcPct val="90000"/>
              </a:lnSpc>
              <a:defRPr/>
            </a:pPr>
            <a:endParaRPr lang="ru-RU" dirty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marL="285750" indent="-285750" algn="ctr">
              <a:lnSpc>
                <a:spcPct val="90000"/>
              </a:lnSpc>
              <a:buFont typeface="Wingdings"/>
              <a:buChar char="ü"/>
              <a:defRPr/>
            </a:pPr>
            <a:endParaRPr lang="ru-RU" dirty="0">
              <a:latin typeface="Times New Roman"/>
              <a:ea typeface="Times New Roman"/>
              <a:cs typeface="Times New Roman"/>
            </a:endParaRPr>
          </a:p>
        </p:txBody>
      </p:sp>
      <p:pic>
        <p:nvPicPr>
          <p:cNvPr id="9" name="Рисунок 5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4706324" y="881962"/>
            <a:ext cx="3429000" cy="1814555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 bwMode="auto">
          <a:xfrm>
            <a:off x="1286848" y="5365416"/>
            <a:ext cx="7305675" cy="973472"/>
          </a:xfrm>
          <a:prstGeom prst="rect">
            <a:avLst/>
          </a:prstGeom>
          <a:noFill/>
        </p:spPr>
        <p:txBody>
          <a:bodyPr vertOverflow="overflow" horzOverflow="clip" vert="horz" wrap="square" lIns="91440" tIns="45720" rIns="91440" bIns="45720" numCol="1" spcCol="0" rtlCol="0" fromWordArt="0" anchor="t" anchorCtr="0" forceAA="0" compatLnSpc="0">
            <a:noAutofit/>
          </a:bodyPr>
          <a:lstStyle/>
          <a:p>
            <a:pPr algn="ctr">
              <a:defRPr/>
            </a:pPr>
            <a:endParaRPr>
              <a:latin typeface="Times New Roman"/>
              <a:cs typeface="Times New Roman"/>
            </a:endParaRPr>
          </a:p>
        </p:txBody>
      </p:sp>
      <p:sp>
        <p:nvSpPr>
          <p:cNvPr id="11" name="Скругленный прямоугольник 12"/>
          <p:cNvSpPr/>
          <p:nvPr/>
        </p:nvSpPr>
        <p:spPr bwMode="auto">
          <a:xfrm>
            <a:off x="1286848" y="5305424"/>
            <a:ext cx="6955384" cy="923744"/>
          </a:xfrm>
          <a:prstGeom prst="roundRect">
            <a:avLst>
              <a:gd name="adj" fmla="val 16667"/>
            </a:avLst>
          </a:prstGeom>
          <a:solidFill>
            <a:schemeClr val="accent4">
              <a:lumMod val="40000"/>
              <a:lumOff val="60000"/>
            </a:schemeClr>
          </a:solidFill>
          <a:ln w="12700" cap="flat" cmpd="sng" algn="ctr">
            <a:solidFill>
              <a:schemeClr val="accent2">
                <a:lumMod val="50196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defRPr/>
            </a:pPr>
            <a:endParaRPr/>
          </a:p>
        </p:txBody>
      </p:sp>
      <p:sp>
        <p:nvSpPr>
          <p:cNvPr id="12" name="TextBox 11"/>
          <p:cNvSpPr txBox="1"/>
          <p:nvPr/>
        </p:nvSpPr>
        <p:spPr bwMode="auto">
          <a:xfrm>
            <a:off x="2286986" y="5721639"/>
            <a:ext cx="4390567" cy="365795"/>
          </a:xfrm>
          <a:prstGeom prst="rect">
            <a:avLst/>
          </a:prstGeom>
          <a:noFill/>
        </p:spPr>
        <p:txBody>
          <a:bodyPr vertOverflow="overflow" horzOverflow="clip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algn="l">
              <a:defRPr/>
            </a:pPr>
            <a:endParaRPr/>
          </a:p>
        </p:txBody>
      </p:sp>
      <p:sp>
        <p:nvSpPr>
          <p:cNvPr id="13" name="TextBox 12"/>
          <p:cNvSpPr txBox="1"/>
          <p:nvPr/>
        </p:nvSpPr>
        <p:spPr bwMode="auto">
          <a:xfrm>
            <a:off x="1558311" y="5314769"/>
            <a:ext cx="6296024" cy="914435"/>
          </a:xfrm>
          <a:prstGeom prst="rect">
            <a:avLst/>
          </a:prstGeom>
          <a:noFill/>
        </p:spPr>
        <p:txBody>
          <a:bodyPr vertOverflow="overflow" horzOverflow="clip" vert="horz" wrap="square" lIns="91440" tIns="45720" rIns="91440" bIns="45720" numCol="1" spcCol="0" rtlCol="0" fromWordArt="0" anchor="t" anchorCtr="0" forceAA="0" compatLnSpc="0">
            <a:noAutofit/>
          </a:bodyPr>
          <a:lstStyle/>
          <a:p>
            <a:pPr algn="just">
              <a:defRPr/>
            </a:pPr>
            <a:r>
              <a:rPr lang="ru-RU">
                <a:latin typeface="Times New Roman"/>
                <a:cs typeface="Times New Roman"/>
              </a:rPr>
              <a:t>*</a:t>
            </a:r>
            <a:r>
              <a:rPr>
                <a:latin typeface="Times New Roman"/>
                <a:cs typeface="Times New Roman"/>
              </a:rPr>
              <a:t>Источник финансирования - остатки средств Театра кукол  2021 года от  приносящей доход</a:t>
            </a:r>
            <a:r>
              <a:rPr lang="en-US">
                <a:latin typeface="Times New Roman"/>
                <a:cs typeface="Times New Roman"/>
              </a:rPr>
              <a:t> </a:t>
            </a:r>
            <a:r>
              <a:rPr>
                <a:latin typeface="Times New Roman"/>
                <a:cs typeface="Times New Roman"/>
              </a:rPr>
              <a:t>деятельности</a:t>
            </a:r>
            <a:endParaRPr/>
          </a:p>
        </p:txBody>
      </p:sp>
      <p:pic>
        <p:nvPicPr>
          <p:cNvPr id="14" name="Рисунок 4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4680279" y="2820344"/>
            <a:ext cx="3453233" cy="22088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="http://schemas.openxmlformats.org/officeDocument/2006/math" xmlns:w="http://schemas.openxmlformats.org/wordprocessingml/2006/main">
      <p:transition advClick="1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Номер слайда 1"/>
          <p:cNvSpPr>
            <a:spLocks noGrp="1"/>
          </p:cNvSpPr>
          <p:nvPr>
            <p:ph type="sldNum" sz="quarter" idx="12"/>
          </p:nvPr>
        </p:nvSpPr>
        <p:spPr bwMode="auto">
          <a:xfrm>
            <a:off x="6934199" y="6211889"/>
            <a:ext cx="2057400" cy="365124"/>
          </a:xfrm>
        </p:spPr>
        <p:txBody>
          <a:bodyPr/>
          <a:lstStyle/>
          <a:p>
            <a:pPr>
              <a:defRPr/>
            </a:pPr>
            <a:fld id="{077D0A40-C498-39A2-B2C5-DAF2A374025C}" type="slidenum">
              <a:rPr lang="ru-RU" sz="1400">
                <a:solidFill>
                  <a:schemeClr val="tx1"/>
                </a:solidFill>
                <a:latin typeface="Times New Roman"/>
                <a:cs typeface="Times New Roman"/>
              </a:rPr>
              <a:t>16</a:t>
            </a:fld>
            <a:endParaRPr lang="ru-RU" sz="140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/>
          <a:stretch/>
        </p:blipFill>
        <p:spPr bwMode="auto">
          <a:xfrm>
            <a:off x="179512" y="87475"/>
            <a:ext cx="754479" cy="86400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6" name="Скругленный прямоугольник 13"/>
          <p:cNvSpPr/>
          <p:nvPr/>
        </p:nvSpPr>
        <p:spPr bwMode="auto">
          <a:xfrm>
            <a:off x="1169616" y="2889628"/>
            <a:ext cx="3575851" cy="2438399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defRPr/>
            </a:pPr>
            <a:endParaRPr lang="en-US" sz="160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algn="ctr">
              <a:lnSpc>
                <a:spcPct val="90000"/>
              </a:lnSpc>
              <a:defRPr/>
            </a:pPr>
            <a:endParaRPr lang="en-US" sz="160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algn="ctr">
              <a:lnSpc>
                <a:spcPct val="90000"/>
              </a:lnSpc>
              <a:defRPr/>
            </a:pPr>
            <a:endParaRPr lang="ru-RU" sz="160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algn="ctr">
              <a:lnSpc>
                <a:spcPct val="90000"/>
              </a:lnSpc>
              <a:defRPr/>
            </a:pPr>
            <a:endParaRPr lang="ru-RU" sz="1600" b="1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algn="ctr">
              <a:lnSpc>
                <a:spcPct val="90000"/>
              </a:lnSpc>
              <a:defRPr/>
            </a:pPr>
            <a:endParaRPr lang="ru-RU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algn="ctr">
              <a:lnSpc>
                <a:spcPct val="90000"/>
              </a:lnSpc>
              <a:defRPr/>
            </a:pPr>
            <a:endParaRPr/>
          </a:p>
          <a:p>
            <a:pPr algn="ctr">
              <a:lnSpc>
                <a:spcPct val="90000"/>
              </a:lnSpc>
              <a:defRPr/>
            </a:pPr>
            <a:r>
              <a:rPr lang="ru-RU">
                <a:solidFill>
                  <a:schemeClr val="tx1"/>
                </a:solidFill>
                <a:latin typeface="Times New Roman"/>
                <a:cs typeface="Times New Roman"/>
              </a:rPr>
              <a:t>Виды ремонтных работ: </a:t>
            </a:r>
            <a:endParaRPr/>
          </a:p>
          <a:p>
            <a:pPr marL="285750" indent="-285750">
              <a:buFont typeface="Wingdings"/>
              <a:buChar char="ü"/>
              <a:defRPr/>
            </a:pPr>
            <a:r>
              <a:rPr lang="ru-RU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Д</a:t>
            </a:r>
            <a:r>
              <a:rPr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емонтаж центробежных вентиляторов</a:t>
            </a:r>
          </a:p>
          <a:p>
            <a:pPr marL="285750" indent="-285750">
              <a:buFont typeface="Wingdings"/>
              <a:buChar char="ü"/>
              <a:defRPr/>
            </a:pPr>
            <a:r>
              <a:rPr lang="ru-RU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Д</a:t>
            </a:r>
            <a:r>
              <a:rPr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емонтаж воздуховодов</a:t>
            </a:r>
            <a:r>
              <a:rPr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 и</a:t>
            </a:r>
            <a:r>
              <a:rPr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 приточных камер</a:t>
            </a:r>
          </a:p>
          <a:p>
            <a:pPr marL="285750" indent="-285750">
              <a:buFont typeface="Wingdings"/>
              <a:buChar char="ü"/>
              <a:defRPr/>
            </a:pPr>
            <a:r>
              <a:rPr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ru-RU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Р</a:t>
            </a:r>
            <a:r>
              <a:rPr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азборка кирпичных</a:t>
            </a:r>
            <a:r>
              <a:rPr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стен</a:t>
            </a:r>
            <a:endParaRPr lang="en-US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  <a:p>
            <a:pPr marL="285750" indent="-285750">
              <a:buFont typeface="Wingdings"/>
              <a:buChar char="ü"/>
              <a:defRPr/>
            </a:pPr>
            <a:r>
              <a:rPr lang="ru-RU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П</a:t>
            </a:r>
            <a:r>
              <a:rPr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рокладка воздуховодов</a:t>
            </a:r>
            <a:endParaRPr lang="en-US" b="0" i="0" u="none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  <a:p>
            <a:pPr marL="285750" indent="-285750">
              <a:buFont typeface="Wingdings"/>
              <a:buChar char="ü"/>
              <a:defRPr/>
            </a:pPr>
            <a:r>
              <a:rPr lang="ru-RU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М</a:t>
            </a:r>
            <a:r>
              <a:rPr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онтаж </a:t>
            </a:r>
            <a:r>
              <a:rPr lang="en-US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приточных камер</a:t>
            </a:r>
            <a:endParaRPr b="0" i="0" u="none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  <a:p>
            <a:pPr algn="ctr">
              <a:lnSpc>
                <a:spcPct val="90000"/>
              </a:lnSpc>
              <a:defRPr/>
            </a:pPr>
            <a:endParaRPr lang="ru-RU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algn="ctr">
              <a:lnSpc>
                <a:spcPct val="90000"/>
              </a:lnSpc>
              <a:defRPr/>
            </a:pPr>
            <a:endParaRPr lang="ru-RU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algn="ctr">
              <a:lnSpc>
                <a:spcPct val="90000"/>
              </a:lnSpc>
              <a:defRPr/>
            </a:pPr>
            <a:endParaRPr lang="ru-RU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algn="ctr">
              <a:lnSpc>
                <a:spcPct val="90000"/>
              </a:lnSpc>
              <a:defRPr/>
            </a:pPr>
            <a:endParaRPr lang="ru-RU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algn="ctr">
              <a:lnSpc>
                <a:spcPct val="90000"/>
              </a:lnSpc>
              <a:defRPr/>
            </a:pPr>
            <a:endParaRPr lang="ru-RU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marL="285750" indent="-285750" algn="ctr">
              <a:lnSpc>
                <a:spcPct val="90000"/>
              </a:lnSpc>
              <a:buFont typeface="Wingdings"/>
              <a:buChar char="ü"/>
              <a:defRPr/>
            </a:pPr>
            <a:endParaRPr lang="ru-RU">
              <a:latin typeface="Times New Roman"/>
              <a:ea typeface="Times New Roman"/>
              <a:cs typeface="Times New Roman"/>
            </a:endParaRPr>
          </a:p>
        </p:txBody>
      </p:sp>
      <p:sp>
        <p:nvSpPr>
          <p:cNvPr id="7" name="Скругленный прямоугольник 13"/>
          <p:cNvSpPr/>
          <p:nvPr/>
        </p:nvSpPr>
        <p:spPr bwMode="auto">
          <a:xfrm>
            <a:off x="4925401" y="2889628"/>
            <a:ext cx="3463024" cy="2438399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defRPr/>
            </a:pPr>
            <a:endParaRPr lang="en-US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algn="ctr">
              <a:lnSpc>
                <a:spcPct val="90000"/>
              </a:lnSpc>
              <a:defRPr/>
            </a:pPr>
            <a:endParaRPr lang="en-US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algn="ctr">
              <a:lnSpc>
                <a:spcPct val="90000"/>
              </a:lnSpc>
              <a:defRPr/>
            </a:pPr>
            <a:endParaRPr lang="en-US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marL="285750" indent="-285750" algn="ctr">
              <a:lnSpc>
                <a:spcPct val="90000"/>
              </a:lnSpc>
              <a:buFont typeface="Wingdings"/>
              <a:buChar char="ü"/>
              <a:defRPr/>
            </a:pPr>
            <a:endParaRPr lang="en-US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marL="285750" indent="-285750" algn="ctr">
              <a:lnSpc>
                <a:spcPct val="90000"/>
              </a:lnSpc>
              <a:buFont typeface="Wingdings"/>
              <a:buChar char="ü"/>
              <a:defRPr/>
            </a:pPr>
            <a:endParaRPr lang="en-US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algn="ctr">
              <a:lnSpc>
                <a:spcPct val="90000"/>
              </a:lnSpc>
              <a:defRPr/>
            </a:pPr>
            <a:endParaRPr lang="en-US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algn="ctr">
              <a:lnSpc>
                <a:spcPct val="90000"/>
              </a:lnSpc>
              <a:defRPr/>
            </a:pPr>
            <a:endParaRPr lang="en-US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algn="ctr">
              <a:lnSpc>
                <a:spcPct val="90000"/>
              </a:lnSpc>
              <a:defRPr/>
            </a:pPr>
            <a:r>
              <a:rPr lang="ru-RU">
                <a:solidFill>
                  <a:schemeClr val="tx1"/>
                </a:solidFill>
                <a:latin typeface="Times New Roman"/>
                <a:cs typeface="Times New Roman"/>
              </a:rPr>
              <a:t>В</a:t>
            </a:r>
            <a:r>
              <a:rPr lang="en-US">
                <a:solidFill>
                  <a:schemeClr val="tx1"/>
                </a:solidFill>
                <a:latin typeface="Times New Roman"/>
                <a:cs typeface="Times New Roman"/>
              </a:rPr>
              <a:t>иды ремонтных работ:</a:t>
            </a:r>
            <a:endParaRPr/>
          </a:p>
          <a:p>
            <a:pPr marL="285750" indent="-285750">
              <a:lnSpc>
                <a:spcPct val="90000"/>
              </a:lnSpc>
              <a:buFont typeface="Wingdings"/>
              <a:buChar char="ü"/>
              <a:defRPr/>
            </a:pPr>
            <a:r>
              <a:rPr lang="ru-RU">
                <a:solidFill>
                  <a:schemeClr val="tx1"/>
                </a:solidFill>
                <a:latin typeface="Times New Roman"/>
                <a:cs typeface="Times New Roman"/>
              </a:rPr>
              <a:t>Д</a:t>
            </a:r>
            <a:r>
              <a:rPr lang="en-US">
                <a:solidFill>
                  <a:schemeClr val="tx1"/>
                </a:solidFill>
                <a:latin typeface="Times New Roman"/>
                <a:cs typeface="Times New Roman"/>
              </a:rPr>
              <a:t>емонтаж радиаторов, калориферов</a:t>
            </a:r>
          </a:p>
          <a:p>
            <a:pPr marL="285750" indent="-285750">
              <a:lnSpc>
                <a:spcPct val="90000"/>
              </a:lnSpc>
              <a:buFont typeface="Wingdings"/>
              <a:buChar char="ü"/>
              <a:defRPr/>
            </a:pPr>
            <a:r>
              <a:rPr lang="ru-RU">
                <a:solidFill>
                  <a:schemeClr val="tx1"/>
                </a:solidFill>
                <a:latin typeface="Times New Roman"/>
                <a:cs typeface="Times New Roman"/>
              </a:rPr>
              <a:t>М</a:t>
            </a:r>
            <a:r>
              <a:rPr lang="en-US">
                <a:solidFill>
                  <a:schemeClr val="tx1"/>
                </a:solidFill>
                <a:latin typeface="Times New Roman"/>
                <a:cs typeface="Times New Roman"/>
              </a:rPr>
              <a:t>онтаж радиаторов и отопительных агрегатов</a:t>
            </a:r>
          </a:p>
          <a:p>
            <a:pPr marL="285750" indent="-285750">
              <a:lnSpc>
                <a:spcPct val="90000"/>
              </a:lnSpc>
              <a:buFont typeface="Wingdings"/>
              <a:buChar char="ü"/>
              <a:defRPr/>
            </a:pPr>
            <a:r>
              <a:rPr lang="ru-RU">
                <a:solidFill>
                  <a:schemeClr val="tx1"/>
                </a:solidFill>
                <a:latin typeface="Times New Roman"/>
                <a:cs typeface="Times New Roman"/>
              </a:rPr>
              <a:t>П</a:t>
            </a:r>
            <a:r>
              <a:rPr lang="en-US">
                <a:solidFill>
                  <a:schemeClr val="tx1"/>
                </a:solidFill>
                <a:latin typeface="Times New Roman"/>
                <a:cs typeface="Times New Roman"/>
              </a:rPr>
              <a:t>рокладка трубопроводов</a:t>
            </a:r>
          </a:p>
          <a:p>
            <a:pPr marL="285750" indent="-285750">
              <a:lnSpc>
                <a:spcPct val="90000"/>
              </a:lnSpc>
              <a:buFont typeface="Wingdings"/>
              <a:buChar char="ü"/>
              <a:defRPr/>
            </a:pPr>
            <a:r>
              <a:rPr lang="ru-RU">
                <a:solidFill>
                  <a:schemeClr val="tx1"/>
                </a:solidFill>
                <a:latin typeface="Times New Roman"/>
                <a:cs typeface="Times New Roman"/>
              </a:rPr>
              <a:t>Г</a:t>
            </a:r>
            <a:r>
              <a:rPr lang="en-US">
                <a:solidFill>
                  <a:schemeClr val="tx1"/>
                </a:solidFill>
                <a:latin typeface="Times New Roman"/>
                <a:cs typeface="Times New Roman"/>
              </a:rPr>
              <a:t>идравлические испытания трубопроводов систем отопления</a:t>
            </a:r>
          </a:p>
          <a:p>
            <a:pPr marL="285750" indent="-285750" algn="ctr">
              <a:lnSpc>
                <a:spcPct val="90000"/>
              </a:lnSpc>
              <a:buFont typeface="Wingdings"/>
              <a:buChar char="ü"/>
              <a:defRPr/>
            </a:pPr>
            <a:endParaRPr lang="en-US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marL="285750" indent="-285750" algn="ctr">
              <a:lnSpc>
                <a:spcPct val="90000"/>
              </a:lnSpc>
              <a:buFont typeface="Wingdings"/>
              <a:buChar char="ü"/>
              <a:defRPr/>
            </a:pPr>
            <a:endParaRPr lang="en-US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algn="ctr">
              <a:lnSpc>
                <a:spcPct val="90000"/>
              </a:lnSpc>
              <a:defRPr/>
            </a:pPr>
            <a:endParaRPr/>
          </a:p>
          <a:p>
            <a:pPr algn="ctr">
              <a:lnSpc>
                <a:spcPct val="90000"/>
              </a:lnSpc>
              <a:defRPr/>
            </a:pPr>
            <a:endParaRPr lang="ru-RU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algn="ctr">
              <a:lnSpc>
                <a:spcPct val="90000"/>
              </a:lnSpc>
              <a:defRPr/>
            </a:pPr>
            <a:endParaRPr lang="ru-RU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algn="ctr">
              <a:lnSpc>
                <a:spcPct val="90000"/>
              </a:lnSpc>
              <a:defRPr/>
            </a:pPr>
            <a:endParaRPr lang="ru-RU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marL="285750" indent="-285750" algn="ctr">
              <a:lnSpc>
                <a:spcPct val="90000"/>
              </a:lnSpc>
              <a:buFont typeface="Wingdings"/>
              <a:buChar char="ü"/>
              <a:defRPr/>
            </a:pPr>
            <a:endParaRPr lang="ru-RU">
              <a:latin typeface="Times New Roman"/>
              <a:ea typeface="Times New Roman"/>
              <a:cs typeface="Times New Roman"/>
            </a:endParaRPr>
          </a:p>
        </p:txBody>
      </p:sp>
      <p:sp>
        <p:nvSpPr>
          <p:cNvPr id="8" name="Скругленный прямоугольник 12"/>
          <p:cNvSpPr/>
          <p:nvPr/>
        </p:nvSpPr>
        <p:spPr bwMode="auto">
          <a:xfrm>
            <a:off x="5087690" y="1821733"/>
            <a:ext cx="2660458" cy="878691"/>
          </a:xfrm>
          <a:prstGeom prst="roundRect">
            <a:avLst>
              <a:gd name="adj" fmla="val 16667"/>
            </a:avLst>
          </a:prstGeom>
          <a:solidFill>
            <a:srgbClr val="E2F0D9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defRPr/>
            </a:pPr>
            <a:endParaRPr lang="ru-RU" sz="160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algn="ctr">
              <a:lnSpc>
                <a:spcPct val="90000"/>
              </a:lnSpc>
              <a:defRPr/>
            </a:pPr>
            <a:endParaRPr lang="ru-RU" sz="160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algn="ctr">
              <a:lnSpc>
                <a:spcPct val="90000"/>
              </a:lnSpc>
              <a:defRPr/>
            </a:pPr>
            <a:endParaRPr lang="ru-RU" sz="160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algn="ctr">
              <a:lnSpc>
                <a:spcPct val="90000"/>
              </a:lnSpc>
              <a:defRPr/>
            </a:pPr>
            <a:endParaRPr lang="ru-RU" sz="160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algn="ctr">
              <a:lnSpc>
                <a:spcPct val="90000"/>
              </a:lnSpc>
              <a:defRPr/>
            </a:pPr>
            <a:endParaRPr lang="ru-RU" sz="160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algn="ctr">
              <a:lnSpc>
                <a:spcPct val="90000"/>
              </a:lnSpc>
              <a:defRPr/>
            </a:pPr>
            <a:endParaRPr lang="ru-RU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algn="ctr">
              <a:lnSpc>
                <a:spcPct val="90000"/>
              </a:lnSpc>
              <a:defRPr/>
            </a:pPr>
            <a:r>
              <a:rPr lang="ru-RU">
                <a:solidFill>
                  <a:schemeClr val="tx1"/>
                </a:solidFill>
                <a:latin typeface="Times New Roman"/>
                <a:cs typeface="Times New Roman"/>
              </a:rPr>
              <a:t>Стоимость ремонта системы </a:t>
            </a:r>
            <a:r>
              <a:rPr lang="en-US">
                <a:solidFill>
                  <a:schemeClr val="tx1"/>
                </a:solidFill>
                <a:latin typeface="Times New Roman"/>
                <a:cs typeface="Times New Roman"/>
              </a:rPr>
              <a:t>отопления</a:t>
            </a:r>
            <a:endParaRPr>
              <a:latin typeface="Times New Roman"/>
              <a:cs typeface="Times New Roman"/>
            </a:endParaRPr>
          </a:p>
          <a:p>
            <a:pPr algn="ctr">
              <a:lnSpc>
                <a:spcPct val="90000"/>
              </a:lnSpc>
              <a:defRPr/>
            </a:pPr>
            <a:r>
              <a:rPr lang="en-US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5 242,0 </a:t>
            </a:r>
            <a:r>
              <a:rPr lang="ru-RU">
                <a:solidFill>
                  <a:schemeClr val="tx1"/>
                </a:solidFill>
                <a:latin typeface="Times New Roman"/>
                <a:cs typeface="Times New Roman"/>
              </a:rPr>
              <a:t>тыс. руб.</a:t>
            </a:r>
            <a:endParaRPr/>
          </a:p>
          <a:p>
            <a:pPr algn="ctr">
              <a:lnSpc>
                <a:spcPct val="90000"/>
              </a:lnSpc>
              <a:defRPr/>
            </a:pPr>
            <a:endParaRPr lang="ru-RU">
              <a:latin typeface="Times New Roman"/>
              <a:cs typeface="Times New Roman"/>
            </a:endParaRPr>
          </a:p>
          <a:p>
            <a:pPr algn="ctr">
              <a:lnSpc>
                <a:spcPct val="90000"/>
              </a:lnSpc>
              <a:defRPr/>
            </a:pPr>
            <a:endParaRPr lang="ru-RU">
              <a:latin typeface="Times New Roman"/>
              <a:cs typeface="Times New Roman"/>
            </a:endParaRPr>
          </a:p>
          <a:p>
            <a:pPr algn="ctr">
              <a:lnSpc>
                <a:spcPct val="90000"/>
              </a:lnSpc>
              <a:defRPr/>
            </a:pPr>
            <a:endParaRPr lang="ru-RU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algn="ctr">
              <a:lnSpc>
                <a:spcPct val="90000"/>
              </a:lnSpc>
              <a:defRPr/>
            </a:pPr>
            <a:endParaRPr lang="ru-RU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marL="285750" indent="-285750" algn="ctr">
              <a:lnSpc>
                <a:spcPct val="90000"/>
              </a:lnSpc>
              <a:buFont typeface="Wingdings"/>
              <a:buChar char="ü"/>
              <a:defRPr/>
            </a:pPr>
            <a:endParaRPr lang="ru-RU">
              <a:latin typeface="Times New Roman"/>
              <a:ea typeface="Times New Roman"/>
              <a:cs typeface="Times New Roman"/>
            </a:endParaRPr>
          </a:p>
        </p:txBody>
      </p:sp>
      <p:sp>
        <p:nvSpPr>
          <p:cNvPr id="9" name="Скругленный прямоугольник 12"/>
          <p:cNvSpPr/>
          <p:nvPr/>
        </p:nvSpPr>
        <p:spPr bwMode="auto">
          <a:xfrm>
            <a:off x="1169616" y="5517231"/>
            <a:ext cx="7218809" cy="923745"/>
          </a:xfrm>
          <a:prstGeom prst="roundRect">
            <a:avLst>
              <a:gd name="adj" fmla="val 16667"/>
            </a:avLst>
          </a:prstGeom>
          <a:solidFill>
            <a:schemeClr val="accent4">
              <a:lumMod val="40000"/>
              <a:lumOff val="60000"/>
            </a:schemeClr>
          </a:solidFill>
          <a:ln w="12700" cap="flat" cmpd="sng" algn="ctr">
            <a:solidFill>
              <a:schemeClr val="accent4">
                <a:lumMod val="50196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 algn="ctr">
              <a:buFont typeface="Arial"/>
              <a:buChar char="•"/>
              <a:defRPr/>
            </a:pPr>
            <a:r>
              <a:rPr lang="ru-RU">
                <a:latin typeface="Times New Roman"/>
                <a:cs typeface="Times New Roman"/>
              </a:rPr>
              <a:t>Проектно-сметная документация подготовлена </a:t>
            </a:r>
            <a:endParaRPr/>
          </a:p>
          <a:p>
            <a:pPr marL="285750" indent="-285750" algn="ctr">
              <a:buFont typeface="Arial"/>
              <a:buChar char="•"/>
              <a:defRPr/>
            </a:pPr>
            <a:r>
              <a:rPr lang="ru-RU">
                <a:latin typeface="Times New Roman"/>
                <a:cs typeface="Times New Roman"/>
              </a:rPr>
              <a:t>Получено положительное заключение экспертизы</a:t>
            </a:r>
            <a:endParaRPr/>
          </a:p>
          <a:p>
            <a:pPr algn="ctr">
              <a:defRPr/>
            </a:pPr>
            <a:r>
              <a:rPr lang="ru-RU">
                <a:latin typeface="Times New Roman"/>
                <a:cs typeface="Times New Roman"/>
              </a:rPr>
              <a:t>*Источник финансирования - отсутствует</a:t>
            </a:r>
            <a:endParaRPr/>
          </a:p>
        </p:txBody>
      </p:sp>
      <p:sp>
        <p:nvSpPr>
          <p:cNvPr id="10" name="TextBox 10"/>
          <p:cNvSpPr txBox="1"/>
          <p:nvPr/>
        </p:nvSpPr>
        <p:spPr bwMode="auto">
          <a:xfrm>
            <a:off x="1199283" y="37038"/>
            <a:ext cx="6943725" cy="914435"/>
          </a:xfrm>
          <a:prstGeom prst="rect">
            <a:avLst/>
          </a:prstGeom>
          <a:noFill/>
        </p:spPr>
        <p:txBody>
          <a:bodyPr vertOverflow="overflow" horzOverflow="clip" vert="horz" wrap="square" lIns="91440" tIns="45720" rIns="91440" bIns="45720" numCol="1" spcCol="0" rtlCol="0" fromWordArt="0" anchor="t" anchorCtr="0" forceAA="0" compatLnSpc="0">
            <a:noAutofit/>
          </a:bodyPr>
          <a:lstStyle/>
          <a:p>
            <a:pPr algn="ctr">
              <a:defRPr/>
            </a:pPr>
            <a:r>
              <a:rPr lang="en-US" sz="1800" b="1" i="0" u="none" strike="noStrike" cap="none" spc="0">
                <a:solidFill>
                  <a:srgbClr val="CC9900"/>
                </a:solidFill>
                <a:latin typeface="Times New Roman"/>
                <a:ea typeface="Times New Roman"/>
                <a:cs typeface="Times New Roman"/>
              </a:rPr>
              <a:t> РАБОТЫ, КОТОРЫЕ НЕ ВОШЛИ </a:t>
            </a:r>
            <a:endParaRPr/>
          </a:p>
          <a:p>
            <a:pPr algn="ctr">
              <a:defRPr/>
            </a:pPr>
            <a:r>
              <a:rPr lang="en-US" sz="1800" b="1" i="0" u="none" strike="noStrike" cap="none" spc="0">
                <a:solidFill>
                  <a:srgbClr val="CC9900"/>
                </a:solidFill>
                <a:latin typeface="Times New Roman"/>
                <a:ea typeface="Times New Roman"/>
                <a:cs typeface="Times New Roman"/>
              </a:rPr>
              <a:t>В ФИНАНСИРОВАНИЕ ПРОЕКТА</a:t>
            </a:r>
            <a:endParaRPr/>
          </a:p>
        </p:txBody>
      </p:sp>
      <p:sp>
        <p:nvSpPr>
          <p:cNvPr id="11" name="Скругленный прямоугольник 12"/>
          <p:cNvSpPr/>
          <p:nvPr/>
        </p:nvSpPr>
        <p:spPr bwMode="auto">
          <a:xfrm>
            <a:off x="2411760" y="730119"/>
            <a:ext cx="4667414" cy="625217"/>
          </a:xfrm>
          <a:prstGeom prst="roundRect">
            <a:avLst>
              <a:gd name="adj" fmla="val 16667"/>
            </a:avLst>
          </a:prstGeom>
          <a:solidFill>
            <a:schemeClr val="accent2">
              <a:lumMod val="60000"/>
              <a:lumOff val="40000"/>
            </a:schemeClr>
          </a:solidFill>
          <a:ln w="12700" cap="flat" cmpd="sng" algn="ctr">
            <a:solidFill>
              <a:schemeClr val="accent2">
                <a:lumMod val="50196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defRPr/>
            </a:pPr>
            <a:endParaRPr lang="ru-RU" sz="1600" dirty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algn="ctr">
              <a:lnSpc>
                <a:spcPct val="90000"/>
              </a:lnSpc>
              <a:defRPr/>
            </a:pPr>
            <a:endParaRPr lang="ru-RU" sz="1600" dirty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algn="ctr">
              <a:lnSpc>
                <a:spcPct val="90000"/>
              </a:lnSpc>
              <a:defRPr/>
            </a:pPr>
            <a:endParaRPr lang="ru-RU" sz="1600" dirty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algn="ctr">
              <a:lnSpc>
                <a:spcPct val="90000"/>
              </a:lnSpc>
              <a:defRPr/>
            </a:pPr>
            <a:endParaRPr lang="ru-RU" sz="1600" dirty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algn="ctr">
              <a:lnSpc>
                <a:spcPct val="90000"/>
              </a:lnSpc>
              <a:defRPr/>
            </a:pPr>
            <a:endParaRPr lang="ru-RU" sz="1600" dirty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algn="ctr">
              <a:lnSpc>
                <a:spcPct val="90000"/>
              </a:lnSpc>
              <a:defRPr/>
            </a:pPr>
            <a:endParaRPr lang="ru-RU" sz="1600" dirty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algn="ctr">
              <a:lnSpc>
                <a:spcPct val="90000"/>
              </a:lnSpc>
              <a:defRPr/>
            </a:pPr>
            <a:r>
              <a:rPr lang="ru-RU" dirty="0">
                <a:solidFill>
                  <a:schemeClr val="tx1"/>
                </a:solidFill>
                <a:latin typeface="Times New Roman"/>
                <a:cs typeface="Times New Roman"/>
              </a:rPr>
              <a:t>ОТОПЛЕНИЕ И ВЕНТИЛЯЦИЯ</a:t>
            </a:r>
            <a:endParaRPr dirty="0"/>
          </a:p>
          <a:p>
            <a:pPr algn="ctr">
              <a:lnSpc>
                <a:spcPct val="90000"/>
              </a:lnSpc>
              <a:defRPr/>
            </a:pPr>
            <a:r>
              <a:rPr lang="ru-RU" dirty="0">
                <a:solidFill>
                  <a:schemeClr val="tx1"/>
                </a:solidFill>
                <a:latin typeface="Times New Roman"/>
                <a:cs typeface="Times New Roman"/>
              </a:rPr>
              <a:t>Общая стоимость </a:t>
            </a:r>
            <a:r>
              <a:rPr lang="ru-RU" dirty="0" smtClean="0">
                <a:solidFill>
                  <a:schemeClr val="tx1"/>
                </a:solidFill>
                <a:latin typeface="Times New Roman"/>
                <a:cs typeface="Times New Roman"/>
              </a:rPr>
              <a:t>работ - </a:t>
            </a:r>
            <a:r>
              <a:rPr lang="ru-RU" dirty="0">
                <a:solidFill>
                  <a:schemeClr val="tx1"/>
                </a:solidFill>
                <a:latin typeface="Times New Roman"/>
                <a:cs typeface="Times New Roman"/>
              </a:rPr>
              <a:t>11 600 тыс. руб.</a:t>
            </a:r>
            <a:endParaRPr dirty="0"/>
          </a:p>
          <a:p>
            <a:pPr algn="ctr">
              <a:lnSpc>
                <a:spcPct val="90000"/>
              </a:lnSpc>
              <a:defRPr/>
            </a:pPr>
            <a:endParaRPr lang="ru-RU" dirty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algn="ctr">
              <a:lnSpc>
                <a:spcPct val="90000"/>
              </a:lnSpc>
              <a:defRPr/>
            </a:pPr>
            <a:endParaRPr lang="ru-RU" dirty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algn="ctr">
              <a:lnSpc>
                <a:spcPct val="90000"/>
              </a:lnSpc>
              <a:defRPr/>
            </a:pPr>
            <a:endParaRPr lang="ru-RU" dirty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algn="ctr">
              <a:lnSpc>
                <a:spcPct val="90000"/>
              </a:lnSpc>
              <a:defRPr/>
            </a:pPr>
            <a:endParaRPr lang="ru-RU" dirty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algn="ctr">
              <a:lnSpc>
                <a:spcPct val="90000"/>
              </a:lnSpc>
              <a:defRPr/>
            </a:pPr>
            <a:endParaRPr lang="ru-RU" dirty="0">
              <a:latin typeface="Times New Roman"/>
              <a:ea typeface="Times New Roman"/>
              <a:cs typeface="Times New Roman"/>
            </a:endParaRPr>
          </a:p>
        </p:txBody>
      </p:sp>
      <p:sp>
        <p:nvSpPr>
          <p:cNvPr id="12" name="Скругленный прямоугольник 12"/>
          <p:cNvSpPr/>
          <p:nvPr/>
        </p:nvSpPr>
        <p:spPr bwMode="auto">
          <a:xfrm>
            <a:off x="1627312" y="1811009"/>
            <a:ext cx="2660458" cy="878691"/>
          </a:xfrm>
          <a:prstGeom prst="roundRect">
            <a:avLst>
              <a:gd name="adj" fmla="val 16667"/>
            </a:avLst>
          </a:prstGeom>
          <a:solidFill>
            <a:srgbClr val="E2F0D9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defRPr/>
            </a:pPr>
            <a:endParaRPr lang="ru-RU" sz="160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algn="ctr">
              <a:lnSpc>
                <a:spcPct val="90000"/>
              </a:lnSpc>
              <a:defRPr/>
            </a:pPr>
            <a:endParaRPr lang="ru-RU" sz="160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algn="ctr">
              <a:lnSpc>
                <a:spcPct val="90000"/>
              </a:lnSpc>
              <a:defRPr/>
            </a:pPr>
            <a:endParaRPr lang="ru-RU" sz="160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algn="ctr">
              <a:lnSpc>
                <a:spcPct val="90000"/>
              </a:lnSpc>
              <a:defRPr/>
            </a:pPr>
            <a:endParaRPr lang="ru-RU" sz="160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algn="ctr">
              <a:lnSpc>
                <a:spcPct val="90000"/>
              </a:lnSpc>
              <a:defRPr/>
            </a:pPr>
            <a:endParaRPr lang="ru-RU" sz="160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algn="ctr">
              <a:lnSpc>
                <a:spcPct val="90000"/>
              </a:lnSpc>
              <a:defRPr/>
            </a:pPr>
            <a:endParaRPr lang="ru-RU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algn="ctr">
              <a:lnSpc>
                <a:spcPct val="90000"/>
              </a:lnSpc>
              <a:defRPr/>
            </a:pPr>
            <a:r>
              <a:rPr lang="ru-RU">
                <a:solidFill>
                  <a:schemeClr val="tx1"/>
                </a:solidFill>
                <a:latin typeface="Times New Roman"/>
                <a:cs typeface="Times New Roman"/>
              </a:rPr>
              <a:t>Стоимость ремонта системы </a:t>
            </a:r>
            <a:r>
              <a:rPr lang="en-US">
                <a:solidFill>
                  <a:schemeClr val="tx1"/>
                </a:solidFill>
                <a:latin typeface="Times New Roman"/>
                <a:cs typeface="Times New Roman"/>
              </a:rPr>
              <a:t>вентиляции</a:t>
            </a:r>
            <a:endParaRPr>
              <a:latin typeface="Times New Roman"/>
              <a:cs typeface="Times New Roman"/>
            </a:endParaRPr>
          </a:p>
          <a:p>
            <a:pPr algn="ctr">
              <a:lnSpc>
                <a:spcPct val="90000"/>
              </a:lnSpc>
              <a:defRPr/>
            </a:pPr>
            <a:r>
              <a:rPr lang="en-US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6 358,0 </a:t>
            </a:r>
            <a:r>
              <a:rPr lang="ru-RU">
                <a:solidFill>
                  <a:schemeClr val="tx1"/>
                </a:solidFill>
                <a:latin typeface="Times New Roman"/>
                <a:cs typeface="Times New Roman"/>
              </a:rPr>
              <a:t>тыс. руб.</a:t>
            </a:r>
            <a:endParaRPr/>
          </a:p>
          <a:p>
            <a:pPr algn="ctr">
              <a:lnSpc>
                <a:spcPct val="90000"/>
              </a:lnSpc>
              <a:defRPr/>
            </a:pPr>
            <a:endParaRPr lang="ru-RU">
              <a:latin typeface="Times New Roman"/>
              <a:cs typeface="Times New Roman"/>
            </a:endParaRPr>
          </a:p>
          <a:p>
            <a:pPr algn="ctr">
              <a:lnSpc>
                <a:spcPct val="90000"/>
              </a:lnSpc>
              <a:defRPr/>
            </a:pPr>
            <a:endParaRPr lang="ru-RU">
              <a:latin typeface="Times New Roman"/>
              <a:cs typeface="Times New Roman"/>
            </a:endParaRPr>
          </a:p>
          <a:p>
            <a:pPr algn="ctr">
              <a:lnSpc>
                <a:spcPct val="90000"/>
              </a:lnSpc>
              <a:defRPr/>
            </a:pPr>
            <a:endParaRPr lang="ru-RU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algn="ctr">
              <a:lnSpc>
                <a:spcPct val="90000"/>
              </a:lnSpc>
              <a:defRPr/>
            </a:pPr>
            <a:endParaRPr lang="ru-RU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marL="285750" indent="-285750" algn="ctr">
              <a:lnSpc>
                <a:spcPct val="90000"/>
              </a:lnSpc>
              <a:buFont typeface="Wingdings"/>
              <a:buChar char="ü"/>
              <a:defRPr/>
            </a:pPr>
            <a:endParaRPr lang="ru-RU">
              <a:latin typeface="Times New Roman"/>
              <a:ea typeface="Times New Roman"/>
              <a:cs typeface="Times New Roman"/>
            </a:endParaRPr>
          </a:p>
        </p:txBody>
      </p:sp>
      <p:sp>
        <p:nvSpPr>
          <p:cNvPr id="13" name="Стрелка: вниз 1"/>
          <p:cNvSpPr/>
          <p:nvPr/>
        </p:nvSpPr>
        <p:spPr bwMode="auto">
          <a:xfrm>
            <a:off x="2843807" y="1390329"/>
            <a:ext cx="463467" cy="398232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E2F0D9"/>
          </a:solidFill>
          <a:ln w="12700" cap="flat" cmpd="sng" algn="ctr">
            <a:solidFill>
              <a:schemeClr val="accent6">
                <a:lumMod val="74901"/>
              </a:schemeClr>
            </a:solidFill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4" name="Стрелка: вниз 13"/>
          <p:cNvSpPr/>
          <p:nvPr/>
        </p:nvSpPr>
        <p:spPr bwMode="auto">
          <a:xfrm>
            <a:off x="6088575" y="1390329"/>
            <a:ext cx="419099" cy="398232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E2F0D9"/>
          </a:solidFill>
          <a:ln w="12700" cap="flat" cmpd="sng" algn="ctr">
            <a:solidFill>
              <a:schemeClr val="accent6">
                <a:lumMod val="74901"/>
              </a:schemeClr>
            </a:solidFill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="http://schemas.openxmlformats.org/officeDocument/2006/math" xmlns:w="http://schemas.openxmlformats.org/wordprocessingml/2006/main">
      <p:transition advClick="1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Номер слайда 1"/>
          <p:cNvSpPr>
            <a:spLocks noGrp="1"/>
          </p:cNvSpPr>
          <p:nvPr>
            <p:ph type="sldNum" sz="quarter" idx="12"/>
          </p:nvPr>
        </p:nvSpPr>
        <p:spPr bwMode="auto">
          <a:xfrm>
            <a:off x="8028384" y="6381328"/>
            <a:ext cx="961159" cy="273844"/>
          </a:xfrm>
        </p:spPr>
        <p:txBody>
          <a:bodyPr/>
          <a:lstStyle/>
          <a:p>
            <a:pPr>
              <a:defRPr/>
            </a:pPr>
            <a:fld id="{20C744D8-5D24-40B5-8211-596EBBEF60D4}" type="slidenum">
              <a:rPr lang="ru-RU" sz="1400">
                <a:solidFill>
                  <a:prstClr val="black"/>
                </a:solidFill>
                <a:latin typeface="Times New Roman"/>
                <a:cs typeface="Times New Roman"/>
              </a:rPr>
              <a:t>17</a:t>
            </a:fld>
            <a:endParaRPr lang="ru-RU" sz="14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5" name="TextBox 2"/>
          <p:cNvSpPr txBox="1"/>
          <p:nvPr/>
        </p:nvSpPr>
        <p:spPr bwMode="auto">
          <a:xfrm>
            <a:off x="1475655" y="369433"/>
            <a:ext cx="5946747" cy="297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500" b="1">
                <a:solidFill>
                  <a:srgbClr val="CC9900"/>
                </a:solidFill>
                <a:latin typeface="Times New Roman"/>
                <a:cs typeface="Times New Roman"/>
              </a:rPr>
              <a:t>РЕАЛИЗАЦИЯ ПЛАНА.ДОРОЖНАЯ КАРТА </a:t>
            </a:r>
            <a:endParaRPr/>
          </a:p>
        </p:txBody>
      </p:sp>
      <p:graphicFrame>
        <p:nvGraphicFramePr>
          <p:cNvPr id="6" name="Таблица 3"/>
          <p:cNvGraphicFramePr>
            <a:graphicFrameLocks noGrp="1"/>
          </p:cNvGraphicFramePr>
          <p:nvPr/>
        </p:nvGraphicFramePr>
        <p:xfrm>
          <a:off x="933990" y="1038738"/>
          <a:ext cx="7670457" cy="4800600"/>
        </p:xfrm>
        <a:graphic>
          <a:graphicData uri="http://schemas.openxmlformats.org/drawingml/2006/table">
            <a:tbl>
              <a:tblPr firstRow="1" bandRow="1"/>
              <a:tblGrid>
                <a:gridCol w="541666"/>
                <a:gridCol w="5544616"/>
                <a:gridCol w="1584175"/>
              </a:tblGrid>
              <a:tr h="4343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ru-RU" sz="1800">
                          <a:latin typeface="Times New Roman"/>
                          <a:cs typeface="Times New Roman"/>
                        </a:rPr>
                        <a:t>№ п/п</a:t>
                      </a:r>
                      <a:endParaRPr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ru-RU" sz="1800">
                          <a:latin typeface="Times New Roman"/>
                          <a:cs typeface="Times New Roman"/>
                        </a:rPr>
                        <a:t>Мероприятие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ru-RU" sz="1800">
                          <a:latin typeface="Times New Roman"/>
                          <a:cs typeface="Times New Roman"/>
                        </a:rPr>
                        <a:t>Сроки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68580" marR="68580" marT="34290" marB="34290"/>
                </a:tc>
              </a:tr>
              <a:tr h="517218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800">
                          <a:latin typeface="Times New Roman"/>
                          <a:cs typeface="Times New Roman"/>
                        </a:rPr>
                        <a:t>1</a:t>
                      </a:r>
                      <a:endParaRPr lang="ru-RU" sz="1800">
                        <a:latin typeface="Times New Roman"/>
                        <a:cs typeface="Times New Roman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ru-RU" sz="1800">
                          <a:latin typeface="Times New Roman"/>
                          <a:cs typeface="Times New Roman"/>
                        </a:rPr>
                        <a:t>Рассмотрение вопроса на заседании Бюджетной комиссии Тверской области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ru-RU" sz="1800">
                          <a:latin typeface="Times New Roman"/>
                          <a:cs typeface="Times New Roman"/>
                        </a:rPr>
                        <a:t>8 февраля 2022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68580" marR="68580" marT="34290" marB="34290"/>
                </a:tc>
              </a:tr>
              <a:tr h="68580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ru-RU" sz="1800">
                          <a:latin typeface="Times New Roman"/>
                          <a:cs typeface="Times New Roman"/>
                        </a:rPr>
                        <a:t>2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ru-RU" sz="1800">
                          <a:latin typeface="Times New Roman"/>
                          <a:cs typeface="Times New Roman"/>
                        </a:rPr>
                        <a:t>Внесение изменений в приказ Министерства культуры Тверской области «Об утверждении распределения между учреждениями </a:t>
                      </a:r>
                      <a:r>
                        <a:rPr lang="en-US" sz="1800">
                          <a:latin typeface="Times New Roman"/>
                          <a:cs typeface="Times New Roman"/>
                        </a:rPr>
                        <a:t>культуры </a:t>
                      </a:r>
                      <a:r>
                        <a:rPr lang="ru-RU" sz="1800">
                          <a:latin typeface="Times New Roman"/>
                          <a:cs typeface="Times New Roman"/>
                        </a:rPr>
                        <a:t>Тверской области субсидий на иные цели</a:t>
                      </a:r>
                      <a:r>
                        <a:rPr lang="ru-RU" sz="180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</a:rPr>
                        <a:t>»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ru-RU" sz="1800">
                          <a:latin typeface="Times New Roman"/>
                          <a:cs typeface="Times New Roman"/>
                        </a:rPr>
                        <a:t>10 февраля 2022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68580" marR="68580" marT="34290" marB="34290"/>
                </a:tc>
              </a:tr>
              <a:tr h="48006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ru-RU" sz="1800">
                          <a:latin typeface="Times New Roman"/>
                          <a:cs typeface="Times New Roman"/>
                        </a:rPr>
                        <a:t>3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ru-RU" sz="1800">
                          <a:latin typeface="Times New Roman"/>
                          <a:cs typeface="Times New Roman"/>
                        </a:rPr>
                        <a:t>Заключение соглашения о предоставлении субсидии, внесение изменений в план финансово-хозяйственной деятельности, план-график закупок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ru-RU" sz="1800">
                          <a:latin typeface="Times New Roman"/>
                          <a:cs typeface="Times New Roman"/>
                        </a:rPr>
                        <a:t>до 15</a:t>
                      </a:r>
                      <a:r>
                        <a:rPr lang="en-US" sz="180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ru-RU" sz="1800">
                          <a:latin typeface="Times New Roman"/>
                          <a:cs typeface="Times New Roman"/>
                        </a:rPr>
                        <a:t>февраля 2022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68580" marR="68580" marT="34290" marB="34290"/>
                </a:tc>
              </a:tr>
              <a:tr h="4343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ru-RU" sz="1800">
                          <a:latin typeface="Times New Roman"/>
                          <a:cs typeface="Times New Roman"/>
                        </a:rPr>
                        <a:t>4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defRPr/>
                      </a:pPr>
                      <a:endParaRPr lang="ru-RU" sz="1800">
                        <a:latin typeface="Times New Roman"/>
                        <a:cs typeface="Times New Roman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ru-RU" sz="1800">
                          <a:latin typeface="Times New Roman"/>
                          <a:cs typeface="Times New Roman"/>
                        </a:rPr>
                        <a:t>Проведение конкурентных процедур, заключение контракта</a:t>
                      </a:r>
                      <a:endParaRPr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ru-RU" sz="1800">
                          <a:latin typeface="Times New Roman"/>
                          <a:cs typeface="Times New Roman"/>
                        </a:rPr>
                        <a:t>до 1 апреля 2022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68580" marR="68580" marT="34290" marB="34290"/>
                </a:tc>
              </a:tr>
              <a:tr h="48006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ru-RU" sz="1800">
                          <a:latin typeface="Times New Roman"/>
                          <a:cs typeface="Times New Roman"/>
                        </a:rPr>
                        <a:t>5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ru-RU" sz="1800">
                          <a:latin typeface="Times New Roman"/>
                          <a:cs typeface="Times New Roman"/>
                        </a:rPr>
                        <a:t>Выполнение работ по капитальному ремонту здания театра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algn="l">
                        <a:defRPr/>
                      </a:pPr>
                      <a:endParaRPr lang="ru-RU" sz="1800">
                        <a:latin typeface="Times New Roman"/>
                        <a:cs typeface="Times New Roman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ru-RU" sz="1800">
                          <a:latin typeface="Times New Roman"/>
                          <a:cs typeface="Times New Roman"/>
                        </a:rPr>
                        <a:t>до 1 ноября 2022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68580" marR="68580" marT="34290" marB="34290"/>
                </a:tc>
              </a:tr>
            </a:tbl>
          </a:graphicData>
        </a:graphic>
      </p:graphicFrame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2"/>
          <a:stretch/>
        </p:blipFill>
        <p:spPr bwMode="auto">
          <a:xfrm>
            <a:off x="179512" y="87475"/>
            <a:ext cx="754479" cy="864000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="http://schemas.openxmlformats.org/officeDocument/2006/math" xmlns:w="http://schemas.openxmlformats.org/wordprocessingml/2006/main">
      <p:transition advClick="1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extBox 5"/>
          <p:cNvSpPr txBox="1"/>
          <p:nvPr/>
        </p:nvSpPr>
        <p:spPr bwMode="auto">
          <a:xfrm>
            <a:off x="8654311" y="6378360"/>
            <a:ext cx="3733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ru-RU" sz="1400">
                <a:latin typeface="Times New Roman"/>
                <a:cs typeface="Times New Roman"/>
              </a:rPr>
              <a:t>1</a:t>
            </a:r>
            <a:r>
              <a:rPr lang="en-US" sz="1400">
                <a:latin typeface="Times New Roman"/>
                <a:cs typeface="Times New Roman"/>
              </a:rPr>
              <a:t>8</a:t>
            </a:r>
            <a:endParaRPr lang="ru-RU" sz="1400">
              <a:latin typeface="Times New Roman"/>
              <a:cs typeface="Times New Roman"/>
            </a:endParaRPr>
          </a:p>
        </p:txBody>
      </p:sp>
      <p:sp>
        <p:nvSpPr>
          <p:cNvPr id="5" name="Прямоугольник 6"/>
          <p:cNvSpPr/>
          <p:nvPr/>
        </p:nvSpPr>
        <p:spPr bwMode="auto">
          <a:xfrm>
            <a:off x="1024859" y="4101823"/>
            <a:ext cx="5233875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800">
              <a:defRPr/>
            </a:pPr>
            <a:r>
              <a:rPr lang="ru-RU" dirty="0">
                <a:solidFill>
                  <a:prstClr val="black"/>
                </a:solidFill>
                <a:latin typeface="Times New Roman"/>
                <a:cs typeface="Times New Roman"/>
              </a:rPr>
              <a:t>Министерство культуры Тверской области</a:t>
            </a:r>
            <a:endParaRPr dirty="0"/>
          </a:p>
          <a:p>
            <a:pPr defTabSz="685800">
              <a:defRPr/>
            </a:pPr>
            <a:r>
              <a:rPr lang="ru-RU" dirty="0">
                <a:solidFill>
                  <a:prstClr val="black"/>
                </a:solidFill>
                <a:latin typeface="Times New Roman"/>
                <a:cs typeface="Times New Roman"/>
              </a:rPr>
              <a:t>Юридический адрес: г. Тверь, проспект Чайковского, д.26</a:t>
            </a:r>
            <a:endParaRPr dirty="0"/>
          </a:p>
          <a:p>
            <a:pPr defTabSz="685800">
              <a:defRPr/>
            </a:pPr>
            <a:r>
              <a:rPr lang="ru-RU" dirty="0">
                <a:solidFill>
                  <a:prstClr val="black"/>
                </a:solidFill>
                <a:latin typeface="Times New Roman"/>
                <a:cs typeface="Times New Roman"/>
              </a:rPr>
              <a:t>Телефон: 8 (4822) 34-28-54</a:t>
            </a:r>
            <a:endParaRPr dirty="0"/>
          </a:p>
          <a:p>
            <a:pPr defTabSz="685800">
              <a:defRPr/>
            </a:pPr>
            <a:r>
              <a:rPr lang="en-US" dirty="0">
                <a:solidFill>
                  <a:prstClr val="black"/>
                </a:solidFill>
                <a:latin typeface="Times New Roman"/>
                <a:cs typeface="Times New Roman"/>
              </a:rPr>
              <a:t>E</a:t>
            </a:r>
            <a:r>
              <a:rPr lang="ru-RU" dirty="0">
                <a:solidFill>
                  <a:prstClr val="black"/>
                </a:solidFill>
                <a:latin typeface="Times New Roman"/>
                <a:cs typeface="Times New Roman"/>
              </a:rPr>
              <a:t>-</a:t>
            </a:r>
            <a:r>
              <a:rPr lang="en-US" dirty="0">
                <a:solidFill>
                  <a:prstClr val="black"/>
                </a:solidFill>
                <a:latin typeface="Times New Roman"/>
                <a:cs typeface="Times New Roman"/>
              </a:rPr>
              <a:t>mail</a:t>
            </a:r>
            <a:r>
              <a:rPr lang="ru-RU" dirty="0">
                <a:solidFill>
                  <a:prstClr val="black"/>
                </a:solidFill>
                <a:latin typeface="Times New Roman"/>
                <a:cs typeface="Times New Roman"/>
              </a:rPr>
              <a:t>: </a:t>
            </a:r>
            <a:r>
              <a:rPr lang="en-US" dirty="0">
                <a:solidFill>
                  <a:prstClr val="black"/>
                </a:solidFill>
                <a:latin typeface="Times New Roman"/>
                <a:cs typeface="Times New Roman"/>
              </a:rPr>
              <a:t>info@tvercult69</a:t>
            </a:r>
            <a:r>
              <a:rPr lang="ru-RU" dirty="0">
                <a:solidFill>
                  <a:prstClr val="black"/>
                </a:solidFill>
                <a:latin typeface="Times New Roman"/>
                <a:cs typeface="Times New Roman"/>
              </a:rPr>
              <a:t>.</a:t>
            </a:r>
            <a:r>
              <a:rPr lang="en-US" dirty="0" err="1">
                <a:solidFill>
                  <a:prstClr val="black"/>
                </a:solidFill>
                <a:latin typeface="Times New Roman"/>
                <a:cs typeface="Times New Roman"/>
              </a:rPr>
              <a:t>ru</a:t>
            </a:r>
            <a:endParaRPr lang="ru-RU" dirty="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defTabSz="685800">
              <a:defRPr/>
            </a:pPr>
            <a:r>
              <a:rPr lang="ru-RU" smtClean="0">
                <a:solidFill>
                  <a:prstClr val="black"/>
                </a:solidFill>
                <a:latin typeface="Times New Roman"/>
                <a:cs typeface="Times New Roman"/>
              </a:rPr>
              <a:t>Министр </a:t>
            </a:r>
            <a:r>
              <a:rPr lang="ru-RU" dirty="0">
                <a:solidFill>
                  <a:prstClr val="black"/>
                </a:solidFill>
                <a:latin typeface="Times New Roman"/>
                <a:cs typeface="Times New Roman"/>
              </a:rPr>
              <a:t>культуры Тверской области </a:t>
            </a:r>
            <a:endParaRPr dirty="0"/>
          </a:p>
          <a:p>
            <a:pPr defTabSz="685800">
              <a:defRPr/>
            </a:pPr>
            <a:r>
              <a:rPr lang="ru-RU" dirty="0" smtClean="0">
                <a:solidFill>
                  <a:prstClr val="black"/>
                </a:solidFill>
                <a:latin typeface="Times New Roman"/>
                <a:cs typeface="Times New Roman"/>
              </a:rPr>
              <a:t>Сальникова Татьяна </a:t>
            </a:r>
            <a:r>
              <a:rPr lang="en-US" dirty="0" err="1" smtClean="0">
                <a:solidFill>
                  <a:prstClr val="black"/>
                </a:solidFill>
                <a:latin typeface="Times New Roman"/>
                <a:cs typeface="Times New Roman"/>
              </a:rPr>
              <a:t>Александров</a:t>
            </a:r>
            <a:r>
              <a:rPr lang="ru-RU" dirty="0" smtClean="0">
                <a:solidFill>
                  <a:prstClr val="black"/>
                </a:solidFill>
                <a:latin typeface="Times New Roman"/>
                <a:cs typeface="Times New Roman"/>
              </a:rPr>
              <a:t>на</a:t>
            </a:r>
            <a:endParaRPr lang="ru-RU" dirty="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/>
          <a:stretch/>
        </p:blipFill>
        <p:spPr bwMode="auto">
          <a:xfrm>
            <a:off x="179513" y="87476"/>
            <a:ext cx="754479" cy="864000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="http://schemas.openxmlformats.org/officeDocument/2006/math" xmlns:w="http://schemas.openxmlformats.org/wordprocessingml/2006/main">
      <p:transition advClick="1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Номер слайда 1"/>
          <p:cNvSpPr>
            <a:spLocks noGrp="1"/>
          </p:cNvSpPr>
          <p:nvPr>
            <p:ph type="sldNum" sz="quarter" idx="12"/>
          </p:nvPr>
        </p:nvSpPr>
        <p:spPr bwMode="auto">
          <a:xfrm>
            <a:off x="6934199" y="6211889"/>
            <a:ext cx="2057400" cy="365125"/>
          </a:xfrm>
        </p:spPr>
        <p:txBody>
          <a:bodyPr/>
          <a:lstStyle/>
          <a:p>
            <a:pPr>
              <a:defRPr/>
            </a:pPr>
            <a:r>
              <a:rPr sz="1400">
                <a:solidFill>
                  <a:schemeClr val="tx1"/>
                </a:solidFill>
                <a:latin typeface="Times New Roman"/>
                <a:cs typeface="Times New Roman"/>
              </a:rPr>
              <a:t>2</a:t>
            </a:r>
            <a:endParaRPr/>
          </a:p>
        </p:txBody>
      </p:sp>
      <p:sp>
        <p:nvSpPr>
          <p:cNvPr id="5" name="TextBox 2"/>
          <p:cNvSpPr txBox="1"/>
          <p:nvPr/>
        </p:nvSpPr>
        <p:spPr bwMode="auto">
          <a:xfrm>
            <a:off x="475958" y="125488"/>
            <a:ext cx="8213035" cy="8321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ru-RU" b="1">
                <a:solidFill>
                  <a:srgbClr val="CC9900"/>
                </a:solidFill>
                <a:latin typeface="Times New Roman"/>
                <a:cs typeface="Times New Roman"/>
              </a:rPr>
              <a:t>РАСПРЕДЕЛЕНИЕ СУБСИДИЙ НА ИНЫЕ ЦЕЛИ </a:t>
            </a:r>
            <a:br>
              <a:rPr lang="ru-RU" b="1">
                <a:solidFill>
                  <a:srgbClr val="CC9900"/>
                </a:solidFill>
                <a:latin typeface="Times New Roman"/>
                <a:cs typeface="Times New Roman"/>
              </a:rPr>
            </a:br>
            <a:r>
              <a:rPr lang="ru-RU" b="1">
                <a:solidFill>
                  <a:srgbClr val="CC9900"/>
                </a:solidFill>
                <a:latin typeface="Times New Roman"/>
                <a:cs typeface="Times New Roman"/>
              </a:rPr>
              <a:t>(В ТОМ ЧИСЛЕ СРЕДСТВА ФЕДЕРАЛЬНОГО БЮДЖЕТА) </a:t>
            </a:r>
            <a:br>
              <a:rPr lang="ru-RU" b="1">
                <a:solidFill>
                  <a:srgbClr val="CC9900"/>
                </a:solidFill>
                <a:latin typeface="Times New Roman"/>
                <a:cs typeface="Times New Roman"/>
              </a:rPr>
            </a:br>
            <a:r>
              <a:rPr lang="ru-RU" b="1">
                <a:solidFill>
                  <a:srgbClr val="CC9900"/>
                </a:solidFill>
                <a:latin typeface="Times New Roman"/>
                <a:cs typeface="Times New Roman"/>
              </a:rPr>
              <a:t>В 2022 ГОДУ</a:t>
            </a:r>
            <a:endParaRPr/>
          </a:p>
        </p:txBody>
      </p:sp>
      <p:sp>
        <p:nvSpPr>
          <p:cNvPr id="6" name="Скругленный прямоугольник 3"/>
          <p:cNvSpPr/>
          <p:nvPr/>
        </p:nvSpPr>
        <p:spPr bwMode="auto">
          <a:xfrm>
            <a:off x="946933" y="951476"/>
            <a:ext cx="7905208" cy="651812"/>
          </a:xfrm>
          <a:prstGeom prst="roundRect">
            <a:avLst>
              <a:gd name="adj" fmla="val 16667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  <a:defRPr/>
            </a:pPr>
            <a:endParaRPr lang="ru-RU" b="1">
              <a:latin typeface="Times New Roman"/>
              <a:ea typeface="Times New Roman"/>
              <a:cs typeface="Times New Roman"/>
            </a:endParaRPr>
          </a:p>
          <a:p>
            <a:pPr algn="ctr" defTabSz="914217">
              <a:lnSpc>
                <a:spcPct val="90000"/>
              </a:lnSpc>
              <a:defRPr/>
            </a:pPr>
            <a:r>
              <a:rPr lang="ru-RU" b="1">
                <a:latin typeface="Times New Roman"/>
                <a:ea typeface="Times New Roman"/>
                <a:cs typeface="Times New Roman"/>
              </a:rPr>
              <a:t>Модернизация региональных и муниципальных театров юного зрителя и театров кукол путем их реконструкции и капитального ремонта</a:t>
            </a:r>
            <a:endParaRPr/>
          </a:p>
          <a:p>
            <a:pPr algn="ctr" defTabSz="914217">
              <a:lnSpc>
                <a:spcPct val="90000"/>
              </a:lnSpc>
              <a:defRPr/>
            </a:pPr>
            <a:endParaRPr lang="ru-RU" b="1"/>
          </a:p>
        </p:txBody>
      </p:sp>
      <p:sp>
        <p:nvSpPr>
          <p:cNvPr id="7" name="Скругленный прямоугольник 4"/>
          <p:cNvSpPr/>
          <p:nvPr/>
        </p:nvSpPr>
        <p:spPr bwMode="auto">
          <a:xfrm>
            <a:off x="4067944" y="1771519"/>
            <a:ext cx="4784301" cy="347329"/>
          </a:xfrm>
          <a:prstGeom prst="roundRect">
            <a:avLst>
              <a:gd name="adj" fmla="val 16667"/>
            </a:avLst>
          </a:prstGeom>
          <a:solidFill>
            <a:schemeClr val="accent6">
              <a:lumMod val="20000"/>
              <a:lumOff val="80000"/>
            </a:schemeClr>
          </a:solidFill>
          <a:ln w="12700" cap="flat" cmpd="sng" algn="ctr">
            <a:solidFill>
              <a:schemeClr val="accent6">
                <a:lumMod val="75000"/>
              </a:schemeClr>
            </a:solidFill>
            <a:prstDash val="solid"/>
          </a:ln>
          <a:effectLst/>
        </p:spPr>
        <p:txBody>
          <a:bodyPr wrap="square" anchor="ctr">
            <a:spAutoFit/>
          </a:bodyPr>
          <a:lstStyle/>
          <a:p>
            <a:pPr algn="ctr">
              <a:lnSpc>
                <a:spcPct val="80000"/>
              </a:lnSpc>
              <a:defRPr/>
            </a:pPr>
            <a:r>
              <a:rPr lang="ru-RU" b="1">
                <a:latin typeface="Times New Roman"/>
                <a:ea typeface="Times New Roman"/>
                <a:cs typeface="Times New Roman"/>
              </a:rPr>
              <a:t>Капитальный ремонт здания Театра кукол </a:t>
            </a:r>
            <a:endParaRPr/>
          </a:p>
        </p:txBody>
      </p:sp>
      <p:sp>
        <p:nvSpPr>
          <p:cNvPr id="8" name="Скругленный прямоугольник 6"/>
          <p:cNvSpPr/>
          <p:nvPr/>
        </p:nvSpPr>
        <p:spPr bwMode="auto">
          <a:xfrm>
            <a:off x="933992" y="1760449"/>
            <a:ext cx="2908375" cy="716691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defRPr/>
            </a:pPr>
            <a:r>
              <a:rPr lang="ru-RU">
                <a:solidFill>
                  <a:schemeClr val="tx1"/>
                </a:solidFill>
                <a:latin typeface="Times New Roman"/>
                <a:cs typeface="Times New Roman"/>
              </a:rPr>
              <a:t>ФБ  50 285,9 </a:t>
            </a:r>
            <a:r>
              <a:rPr lang="ru-RU">
                <a:latin typeface="Times New Roman"/>
                <a:ea typeface="Times New Roman"/>
                <a:cs typeface="Times New Roman"/>
              </a:rPr>
              <a:t>тыс. руб. </a:t>
            </a:r>
            <a:endParaRPr/>
          </a:p>
          <a:p>
            <a:pPr algn="ctr">
              <a:lnSpc>
                <a:spcPct val="90000"/>
              </a:lnSpc>
              <a:defRPr/>
            </a:pPr>
            <a:r>
              <a:rPr lang="ru-RU">
                <a:solidFill>
                  <a:schemeClr val="tx1"/>
                </a:solidFill>
                <a:latin typeface="Times New Roman"/>
                <a:cs typeface="Times New Roman"/>
              </a:rPr>
              <a:t>ОБ  1 555,3 </a:t>
            </a:r>
            <a:r>
              <a:rPr lang="ru-RU">
                <a:latin typeface="Times New Roman"/>
                <a:ea typeface="Times New Roman"/>
                <a:cs typeface="Times New Roman"/>
              </a:rPr>
              <a:t>тыс. руб. </a:t>
            </a:r>
            <a:endParaRPr/>
          </a:p>
          <a:p>
            <a:pPr algn="ctr">
              <a:lnSpc>
                <a:spcPct val="90000"/>
              </a:lnSpc>
              <a:defRPr/>
            </a:pPr>
            <a:r>
              <a:rPr lang="ru-RU" b="1">
                <a:latin typeface="Times New Roman"/>
                <a:cs typeface="Times New Roman"/>
              </a:rPr>
              <a:t>Всего  51 841,2 </a:t>
            </a:r>
            <a:r>
              <a:rPr lang="ru-RU" b="1">
                <a:latin typeface="Times New Roman"/>
                <a:ea typeface="Times New Roman"/>
                <a:cs typeface="Times New Roman"/>
              </a:rPr>
              <a:t>тыс. руб.</a:t>
            </a:r>
            <a:endParaRPr lang="ru-RU" b="1">
              <a:latin typeface="Times New Roman"/>
              <a:cs typeface="Times New Roman"/>
            </a:endParaRPr>
          </a:p>
        </p:txBody>
      </p:sp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2"/>
          <a:stretch/>
        </p:blipFill>
        <p:spPr bwMode="auto">
          <a:xfrm>
            <a:off x="179513" y="87476"/>
            <a:ext cx="754479" cy="86400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0" name="Рисунок 5"/>
          <p:cNvPicPr>
            <a:picLocks noChangeAspect="1"/>
          </p:cNvPicPr>
          <p:nvPr/>
        </p:nvPicPr>
        <p:blipFill>
          <a:blip r:embed="rId3"/>
          <a:srcRect b="25816"/>
          <a:stretch/>
        </p:blipFill>
        <p:spPr bwMode="auto">
          <a:xfrm>
            <a:off x="4349475" y="2255112"/>
            <a:ext cx="4339518" cy="2345282"/>
          </a:xfrm>
          <a:prstGeom prst="rect">
            <a:avLst/>
          </a:prstGeom>
        </p:spPr>
      </p:pic>
      <p:sp>
        <p:nvSpPr>
          <p:cNvPr id="11" name="Скругленный прямоугольник 11"/>
          <p:cNvSpPr/>
          <p:nvPr/>
        </p:nvSpPr>
        <p:spPr bwMode="auto">
          <a:xfrm>
            <a:off x="933992" y="2654731"/>
            <a:ext cx="2908374" cy="1989439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defRPr/>
            </a:pPr>
            <a:endParaRPr lang="ru-RU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algn="ctr">
              <a:lnSpc>
                <a:spcPct val="90000"/>
              </a:lnSpc>
              <a:defRPr/>
            </a:pPr>
            <a:endParaRPr lang="ru-RU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algn="ctr">
              <a:lnSpc>
                <a:spcPct val="90000"/>
              </a:lnSpc>
              <a:defRPr/>
            </a:pPr>
            <a:r>
              <a:rPr lang="ru-RU">
                <a:solidFill>
                  <a:schemeClr val="tx1"/>
                </a:solidFill>
                <a:latin typeface="Times New Roman"/>
                <a:cs typeface="Times New Roman"/>
              </a:rPr>
              <a:t>Виды работ:</a:t>
            </a:r>
            <a:endParaRPr/>
          </a:p>
          <a:p>
            <a:pPr marL="285750" indent="-285750" algn="ctr">
              <a:lnSpc>
                <a:spcPct val="90000"/>
              </a:lnSpc>
              <a:buFont typeface="Wingdings"/>
              <a:buChar char="ü"/>
              <a:defRPr/>
            </a:pPr>
            <a:r>
              <a:rPr lang="ru-RU">
                <a:solidFill>
                  <a:schemeClr val="tx1"/>
                </a:solidFill>
                <a:latin typeface="Times New Roman"/>
                <a:cs typeface="Times New Roman"/>
              </a:rPr>
              <a:t>Ремонт фасада здания</a:t>
            </a:r>
            <a:br>
              <a:rPr lang="ru-RU">
                <a:solidFill>
                  <a:schemeClr val="tx1"/>
                </a:solidFill>
                <a:latin typeface="Times New Roman"/>
                <a:cs typeface="Times New Roman"/>
              </a:rPr>
            </a:br>
            <a:r>
              <a:rPr lang="ru-RU">
                <a:solidFill>
                  <a:schemeClr val="tx1"/>
                </a:solidFill>
                <a:latin typeface="Times New Roman"/>
                <a:cs typeface="Times New Roman"/>
              </a:rPr>
              <a:t>Ремонт кровли здания</a:t>
            </a:r>
            <a:endParaRPr/>
          </a:p>
          <a:p>
            <a:pPr marL="285750" indent="-285750" algn="ctr">
              <a:lnSpc>
                <a:spcPct val="90000"/>
              </a:lnSpc>
              <a:buFont typeface="Wingdings"/>
              <a:buChar char="ü"/>
              <a:defRPr/>
            </a:pPr>
            <a:r>
              <a:rPr lang="ru-RU">
                <a:solidFill>
                  <a:schemeClr val="tx1"/>
                </a:solidFill>
                <a:latin typeface="Times New Roman"/>
                <a:cs typeface="Times New Roman"/>
              </a:rPr>
              <a:t>Ремонт фойе и вестибюля</a:t>
            </a:r>
            <a:endParaRPr/>
          </a:p>
          <a:p>
            <a:pPr marL="285750" indent="-285750" algn="ctr">
              <a:lnSpc>
                <a:spcPct val="90000"/>
              </a:lnSpc>
              <a:buFont typeface="Wingdings"/>
              <a:buChar char="ü"/>
              <a:defRPr/>
            </a:pPr>
            <a:r>
              <a:rPr lang="ru-RU">
                <a:solidFill>
                  <a:schemeClr val="tx1"/>
                </a:solidFill>
                <a:latin typeface="Times New Roman"/>
                <a:cs typeface="Times New Roman"/>
              </a:rPr>
              <a:t>Ремонт помещений туалетных комнат</a:t>
            </a:r>
            <a:endParaRPr/>
          </a:p>
          <a:p>
            <a:pPr algn="ctr">
              <a:lnSpc>
                <a:spcPct val="90000"/>
              </a:lnSpc>
              <a:defRPr/>
            </a:pPr>
            <a:endParaRPr lang="ru-RU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marL="285750" indent="-285750" algn="ctr">
              <a:lnSpc>
                <a:spcPct val="90000"/>
              </a:lnSpc>
              <a:buFont typeface="Wingdings"/>
              <a:buChar char="ü"/>
              <a:defRPr/>
            </a:pPr>
            <a:endParaRPr lang="ru-RU">
              <a:latin typeface="Times New Roman"/>
              <a:ea typeface="Times New Roman"/>
              <a:cs typeface="Times New Roman"/>
            </a:endParaRPr>
          </a:p>
        </p:txBody>
      </p:sp>
      <p:sp>
        <p:nvSpPr>
          <p:cNvPr id="12" name="Скругленный прямоугольник 12"/>
          <p:cNvSpPr/>
          <p:nvPr/>
        </p:nvSpPr>
        <p:spPr bwMode="auto">
          <a:xfrm>
            <a:off x="946933" y="5128055"/>
            <a:ext cx="7905208" cy="1013254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defRPr/>
            </a:pPr>
            <a:r>
              <a:rPr lang="ru-RU" sz="1600">
                <a:solidFill>
                  <a:schemeClr val="tx1"/>
                </a:solidFill>
                <a:latin typeface="Times New Roman"/>
                <a:cs typeface="Times New Roman"/>
              </a:rPr>
              <a:t>*</a:t>
            </a:r>
            <a:r>
              <a:rPr lang="ru-RU" sz="1600">
                <a:latin typeface="Times New Roman"/>
                <a:ea typeface="Times New Roman"/>
                <a:cs typeface="Times New Roman"/>
              </a:rPr>
              <a:t>Соглашение о предоставлении в 2022-2024 годах субсидии из федерального бюджета бюджету Тверской области в целях софинансирования расходов на модернизацию региональных и муниципальных театров юного зрителя и театров кукол путем их капитального ремонта от 28.12.2021 № 054-09-2022-154</a:t>
            </a:r>
            <a:endParaRPr/>
          </a:p>
        </p:txBody>
      </p:sp>
      <p:sp>
        <p:nvSpPr>
          <p:cNvPr id="13" name="TextBox 9"/>
          <p:cNvSpPr txBox="1"/>
          <p:nvPr/>
        </p:nvSpPr>
        <p:spPr bwMode="auto">
          <a:xfrm>
            <a:off x="4349475" y="4644168"/>
            <a:ext cx="4339624" cy="304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ru-RU" sz="1400">
                <a:latin typeface="Times New Roman"/>
                <a:cs typeface="Times New Roman"/>
              </a:rPr>
              <a:t>Общая площадь здания – 3 304 кв. м</a:t>
            </a:r>
            <a:endParaRPr/>
          </a:p>
        </p:txBody>
      </p:sp>
      <p:pic>
        <p:nvPicPr>
          <p:cNvPr id="14" name="Рисунок 14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7452320" y="-125001"/>
            <a:ext cx="1958548" cy="12045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="http://schemas.openxmlformats.org/officeDocument/2006/math" xmlns:w="http://schemas.openxmlformats.org/wordprocessingml/2006/main">
      <p:transition advClick="1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noFill/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Номер слайда 1"/>
          <p:cNvSpPr>
            <a:spLocks noGrp="1"/>
          </p:cNvSpPr>
          <p:nvPr>
            <p:ph type="sldNum" sz="quarter" idx="12"/>
          </p:nvPr>
        </p:nvSpPr>
        <p:spPr bwMode="auto">
          <a:xfrm>
            <a:off x="6934199" y="6211889"/>
            <a:ext cx="2057400" cy="365125"/>
          </a:xfrm>
        </p:spPr>
        <p:txBody>
          <a:bodyPr/>
          <a:lstStyle/>
          <a:p>
            <a:pPr>
              <a:defRPr/>
            </a:pPr>
            <a:fld id="{20C744D8-5D24-40B5-8211-596EBBEF60D4}" type="slidenum">
              <a:rPr lang="ru-RU" sz="1400">
                <a:solidFill>
                  <a:schemeClr val="tx1"/>
                </a:solidFill>
                <a:latin typeface="Times New Roman"/>
                <a:cs typeface="Times New Roman"/>
              </a:rPr>
              <a:t>3</a:t>
            </a:fld>
            <a:endParaRPr lang="ru-RU" sz="140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5" name="TextBox 2"/>
          <p:cNvSpPr txBox="1"/>
          <p:nvPr/>
        </p:nvSpPr>
        <p:spPr bwMode="auto">
          <a:xfrm>
            <a:off x="953802" y="260809"/>
            <a:ext cx="8010684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ru-RU" b="1">
                <a:solidFill>
                  <a:srgbClr val="CC9900"/>
                </a:solidFill>
                <a:latin typeface="Times New Roman"/>
                <a:cs typeface="Times New Roman"/>
              </a:rPr>
              <a:t> ФАСАД И КРОВЛЯ ЗДАНИЯ ТЕАТРА КУКОЛ </a:t>
            </a:r>
            <a:endParaRPr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/>
          <a:stretch/>
        </p:blipFill>
        <p:spPr bwMode="auto">
          <a:xfrm>
            <a:off x="179513" y="87476"/>
            <a:ext cx="754479" cy="86400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7" name="Скругленный прямоугольник 11"/>
          <p:cNvSpPr/>
          <p:nvPr/>
        </p:nvSpPr>
        <p:spPr bwMode="auto">
          <a:xfrm>
            <a:off x="856109" y="1672145"/>
            <a:ext cx="3721675" cy="2515795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defRPr/>
            </a:pPr>
            <a:endParaRPr lang="ru-RU" sz="160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algn="ctr">
              <a:lnSpc>
                <a:spcPct val="90000"/>
              </a:lnSpc>
              <a:defRPr/>
            </a:pPr>
            <a:endParaRPr lang="ru-RU" sz="160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algn="ctr">
              <a:lnSpc>
                <a:spcPct val="90000"/>
              </a:lnSpc>
              <a:defRPr/>
            </a:pPr>
            <a:endParaRPr lang="ru-RU" sz="160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algn="ctr">
              <a:lnSpc>
                <a:spcPct val="90000"/>
              </a:lnSpc>
              <a:defRPr/>
            </a:pPr>
            <a:endParaRPr lang="ru-RU" sz="160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algn="ctr">
              <a:lnSpc>
                <a:spcPct val="90000"/>
              </a:lnSpc>
              <a:defRPr/>
            </a:pPr>
            <a:endParaRPr lang="ru-RU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algn="ctr">
              <a:lnSpc>
                <a:spcPct val="90000"/>
              </a:lnSpc>
              <a:defRPr/>
            </a:pPr>
            <a:endParaRPr lang="ru-RU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algn="ctr">
              <a:lnSpc>
                <a:spcPct val="90000"/>
              </a:lnSpc>
              <a:defRPr/>
            </a:pPr>
            <a:r>
              <a:rPr lang="ru-RU">
                <a:solidFill>
                  <a:schemeClr val="tx1"/>
                </a:solidFill>
                <a:latin typeface="Times New Roman"/>
                <a:cs typeface="Times New Roman"/>
              </a:rPr>
              <a:t>Виды работ:</a:t>
            </a:r>
            <a:endParaRPr/>
          </a:p>
          <a:p>
            <a:pPr marL="285750" indent="-285750">
              <a:lnSpc>
                <a:spcPct val="90000"/>
              </a:lnSpc>
              <a:buFont typeface="Wingdings"/>
              <a:buChar char="ü"/>
              <a:defRPr/>
            </a:pPr>
            <a:r>
              <a:rPr lang="ru-RU">
                <a:solidFill>
                  <a:schemeClr val="tx1"/>
                </a:solidFill>
                <a:latin typeface="Times New Roman"/>
                <a:cs typeface="Times New Roman"/>
              </a:rPr>
              <a:t>Отбивка штукатурки</a:t>
            </a:r>
            <a:endParaRPr/>
          </a:p>
          <a:p>
            <a:pPr marL="285750" indent="-285750">
              <a:lnSpc>
                <a:spcPct val="90000"/>
              </a:lnSpc>
              <a:buFont typeface="Wingdings"/>
              <a:buChar char="ü"/>
              <a:defRPr/>
            </a:pPr>
            <a:r>
              <a:rPr lang="ru-RU">
                <a:solidFill>
                  <a:schemeClr val="tx1"/>
                </a:solidFill>
                <a:latin typeface="Times New Roman"/>
                <a:cs typeface="Times New Roman"/>
              </a:rPr>
              <a:t>Устройство наружной теплоизоляции</a:t>
            </a:r>
            <a:endParaRPr/>
          </a:p>
          <a:p>
            <a:pPr marL="285750" indent="-285750">
              <a:lnSpc>
                <a:spcPct val="90000"/>
              </a:lnSpc>
              <a:buFont typeface="Wingdings"/>
              <a:buChar char="ü"/>
              <a:defRPr/>
            </a:pPr>
            <a:r>
              <a:rPr lang="ru-RU">
                <a:solidFill>
                  <a:schemeClr val="tx1"/>
                </a:solidFill>
                <a:latin typeface="Times New Roman"/>
                <a:cs typeface="Times New Roman"/>
              </a:rPr>
              <a:t>Ремонт отмостки</a:t>
            </a:r>
            <a:endParaRPr lang="en-US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marL="285750" indent="-285750">
              <a:lnSpc>
                <a:spcPct val="90000"/>
              </a:lnSpc>
              <a:buFont typeface="Wingdings"/>
              <a:buChar char="ü"/>
              <a:defRPr/>
            </a:pPr>
            <a:r>
              <a:rPr lang="en-US">
                <a:solidFill>
                  <a:schemeClr val="tx1"/>
                </a:solidFill>
                <a:latin typeface="Times New Roman"/>
                <a:cs typeface="Times New Roman"/>
              </a:rPr>
              <a:t>Укладка утеплителя</a:t>
            </a:r>
          </a:p>
          <a:p>
            <a:pPr marL="285750" indent="-285750">
              <a:lnSpc>
                <a:spcPct val="90000"/>
              </a:lnSpc>
              <a:buFont typeface="Wingdings"/>
              <a:buChar char="ü"/>
              <a:defRPr/>
            </a:pPr>
            <a:r>
              <a:rPr lang="ru-RU">
                <a:solidFill>
                  <a:schemeClr val="tx1"/>
                </a:solidFill>
                <a:latin typeface="Times New Roman"/>
                <a:cs typeface="Times New Roman"/>
              </a:rPr>
              <a:t>Ш</a:t>
            </a:r>
            <a:r>
              <a:rPr lang="en-US">
                <a:solidFill>
                  <a:schemeClr val="tx1"/>
                </a:solidFill>
                <a:latin typeface="Times New Roman"/>
                <a:cs typeface="Times New Roman"/>
              </a:rPr>
              <a:t>тукатурка фасада здания</a:t>
            </a:r>
            <a:endParaRPr/>
          </a:p>
          <a:p>
            <a:pPr marL="285750" indent="-285750">
              <a:lnSpc>
                <a:spcPct val="90000"/>
              </a:lnSpc>
              <a:buFont typeface="Wingdings"/>
              <a:buChar char="ü"/>
              <a:defRPr/>
            </a:pPr>
            <a:r>
              <a:rPr lang="ru-RU">
                <a:solidFill>
                  <a:schemeClr val="tx1"/>
                </a:solidFill>
                <a:latin typeface="Times New Roman"/>
                <a:cs typeface="Times New Roman"/>
              </a:rPr>
              <a:t>Замена оконных блоков</a:t>
            </a:r>
            <a:endParaRPr/>
          </a:p>
          <a:p>
            <a:pPr marL="285750" indent="-285750">
              <a:lnSpc>
                <a:spcPct val="90000"/>
              </a:lnSpc>
              <a:buFont typeface="Wingdings"/>
              <a:buChar char="ü"/>
              <a:defRPr/>
            </a:pPr>
            <a:r>
              <a:rPr lang="ru-RU">
                <a:solidFill>
                  <a:schemeClr val="tx1"/>
                </a:solidFill>
                <a:latin typeface="Times New Roman"/>
                <a:cs typeface="Times New Roman"/>
              </a:rPr>
              <a:t>Замена дверных блоков</a:t>
            </a:r>
            <a:endParaRPr/>
          </a:p>
          <a:p>
            <a:pPr marL="285750" indent="-285750">
              <a:lnSpc>
                <a:spcPct val="90000"/>
              </a:lnSpc>
              <a:buFont typeface="Wingdings"/>
              <a:buChar char="ü"/>
              <a:defRPr/>
            </a:pPr>
            <a:r>
              <a:rPr>
                <a:latin typeface="Times New Roman"/>
                <a:cs typeface="Times New Roman"/>
              </a:rPr>
              <a:t>Замена пожарной лестницы</a:t>
            </a:r>
            <a:endParaRPr lang="ru-RU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algn="ctr">
              <a:lnSpc>
                <a:spcPct val="90000"/>
              </a:lnSpc>
              <a:defRPr/>
            </a:pPr>
            <a:endParaRPr lang="ru-RU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algn="ctr">
              <a:lnSpc>
                <a:spcPct val="90000"/>
              </a:lnSpc>
              <a:defRPr/>
            </a:pPr>
            <a:endParaRPr lang="ru-RU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algn="ctr">
              <a:lnSpc>
                <a:spcPct val="90000"/>
              </a:lnSpc>
              <a:defRPr/>
            </a:pPr>
            <a:endParaRPr lang="ru-RU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algn="ctr">
              <a:lnSpc>
                <a:spcPct val="90000"/>
              </a:lnSpc>
              <a:defRPr/>
            </a:pPr>
            <a:endParaRPr lang="ru-RU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algn="ctr">
              <a:lnSpc>
                <a:spcPct val="90000"/>
              </a:lnSpc>
              <a:defRPr/>
            </a:pPr>
            <a:endParaRPr lang="ru-RU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marL="285750" indent="-285750" algn="ctr">
              <a:lnSpc>
                <a:spcPct val="90000"/>
              </a:lnSpc>
              <a:buFont typeface="Wingdings"/>
              <a:buChar char="ü"/>
              <a:defRPr/>
            </a:pPr>
            <a:endParaRPr lang="ru-RU">
              <a:latin typeface="Times New Roman"/>
              <a:ea typeface="Times New Roman"/>
              <a:cs typeface="Times New Roman"/>
            </a:endParaRPr>
          </a:p>
        </p:txBody>
      </p:sp>
      <p:pic>
        <p:nvPicPr>
          <p:cNvPr id="8" name="Picture 2" descr="C:\Users\Наталья\Downloads\3. Южный фасад.jpg"/>
          <p:cNvPicPr>
            <a:picLocks noChangeAspect="1" noChangeArrowheads="1"/>
          </p:cNvPicPr>
          <p:nvPr/>
        </p:nvPicPr>
        <p:blipFill>
          <a:blip r:embed="rId3"/>
          <a:stretch/>
        </p:blipFill>
        <p:spPr bwMode="auto">
          <a:xfrm>
            <a:off x="1375121" y="4378821"/>
            <a:ext cx="3124632" cy="2343474"/>
          </a:xfrm>
          <a:prstGeom prst="rect">
            <a:avLst/>
          </a:prstGeom>
          <a:noFill/>
        </p:spPr>
      </p:pic>
      <p:pic>
        <p:nvPicPr>
          <p:cNvPr id="9" name="Рисунок 17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5514768" y="4378821"/>
            <a:ext cx="2742464" cy="2343475"/>
          </a:xfrm>
          <a:prstGeom prst="rect">
            <a:avLst/>
          </a:prstGeom>
        </p:spPr>
      </p:pic>
      <p:sp>
        <p:nvSpPr>
          <p:cNvPr id="10" name="Скругленный прямоугольник 21"/>
          <p:cNvSpPr/>
          <p:nvPr/>
        </p:nvSpPr>
        <p:spPr bwMode="auto">
          <a:xfrm>
            <a:off x="933991" y="808145"/>
            <a:ext cx="3638009" cy="764343"/>
          </a:xfrm>
          <a:prstGeom prst="roundRect">
            <a:avLst>
              <a:gd name="adj" fmla="val 16667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defRPr/>
            </a:pPr>
            <a:endParaRPr/>
          </a:p>
          <a:p>
            <a:pPr algn="ctr">
              <a:lnSpc>
                <a:spcPct val="90000"/>
              </a:lnSpc>
              <a:defRPr/>
            </a:pPr>
            <a:endParaRPr lang="en-US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algn="ctr">
              <a:lnSpc>
                <a:spcPct val="90000"/>
              </a:lnSpc>
              <a:defRPr/>
            </a:pPr>
            <a:endParaRPr lang="en-US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algn="ctr">
              <a:lnSpc>
                <a:spcPct val="90000"/>
              </a:lnSpc>
              <a:defRPr/>
            </a:pPr>
            <a:r>
              <a:rPr lang="en-US">
                <a:solidFill>
                  <a:schemeClr val="tx1"/>
                </a:solidFill>
                <a:latin typeface="Times New Roman"/>
                <a:cs typeface="Times New Roman"/>
              </a:rPr>
              <a:t>Стоимость ремонта фасада </a:t>
            </a:r>
            <a:endParaRPr/>
          </a:p>
          <a:p>
            <a:pPr algn="ctr">
              <a:lnSpc>
                <a:spcPct val="90000"/>
              </a:lnSpc>
              <a:defRPr/>
            </a:pPr>
            <a:r>
              <a:rPr lang="en-US">
                <a:solidFill>
                  <a:schemeClr val="tx1"/>
                </a:solidFill>
                <a:latin typeface="Times New Roman"/>
                <a:cs typeface="Times New Roman"/>
              </a:rPr>
              <a:t>здания театра</a:t>
            </a:r>
          </a:p>
          <a:p>
            <a:pPr algn="ctr">
              <a:lnSpc>
                <a:spcPct val="90000"/>
              </a:lnSpc>
              <a:defRPr/>
            </a:pPr>
            <a:r>
              <a:rPr lang="en-US">
                <a:solidFill>
                  <a:schemeClr val="tx1"/>
                </a:solidFill>
                <a:latin typeface="Times New Roman"/>
                <a:cs typeface="Times New Roman"/>
              </a:rPr>
              <a:t>16 030,03</a:t>
            </a:r>
            <a:endParaRPr lang="ru-RU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algn="ctr">
              <a:lnSpc>
                <a:spcPct val="90000"/>
              </a:lnSpc>
              <a:defRPr/>
            </a:pPr>
            <a:endParaRPr lang="ru-RU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marL="285750" indent="-285750" algn="ctr">
              <a:lnSpc>
                <a:spcPct val="90000"/>
              </a:lnSpc>
              <a:buFont typeface="Wingdings"/>
              <a:buChar char="ü"/>
              <a:defRPr/>
            </a:pPr>
            <a:endParaRPr lang="en-US">
              <a:latin typeface="Times New Roman"/>
              <a:ea typeface="Times New Roman"/>
              <a:cs typeface="Times New Roman"/>
            </a:endParaRPr>
          </a:p>
          <a:p>
            <a:pPr algn="ctr">
              <a:lnSpc>
                <a:spcPct val="90000"/>
              </a:lnSpc>
              <a:defRPr/>
            </a:pPr>
            <a:endParaRPr lang="en-US">
              <a:latin typeface="Times New Roman"/>
              <a:ea typeface="Times New Roman"/>
              <a:cs typeface="Times New Roman"/>
            </a:endParaRPr>
          </a:p>
        </p:txBody>
      </p:sp>
      <p:sp>
        <p:nvSpPr>
          <p:cNvPr id="11" name="Скругленный прямоугольник 20"/>
          <p:cNvSpPr/>
          <p:nvPr/>
        </p:nvSpPr>
        <p:spPr bwMode="auto">
          <a:xfrm>
            <a:off x="4807515" y="1692841"/>
            <a:ext cx="4156970" cy="2495098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defRPr/>
            </a:pPr>
            <a:endParaRPr lang="ru-RU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algn="ctr">
              <a:lnSpc>
                <a:spcPct val="90000"/>
              </a:lnSpc>
              <a:defRPr/>
            </a:pPr>
            <a:endParaRPr lang="ru-RU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algn="ctr">
              <a:lnSpc>
                <a:spcPct val="90000"/>
              </a:lnSpc>
              <a:defRPr/>
            </a:pPr>
            <a:endParaRPr lang="ru-RU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algn="ctr">
              <a:lnSpc>
                <a:spcPct val="90000"/>
              </a:lnSpc>
              <a:defRPr/>
            </a:pPr>
            <a:endParaRPr lang="ru-RU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algn="ctr">
              <a:lnSpc>
                <a:spcPct val="90000"/>
              </a:lnSpc>
              <a:defRPr/>
            </a:pPr>
            <a:endParaRPr lang="ru-RU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algn="ctr">
              <a:lnSpc>
                <a:spcPct val="90000"/>
              </a:lnSpc>
              <a:defRPr/>
            </a:pPr>
            <a:r>
              <a:rPr lang="ru-RU">
                <a:solidFill>
                  <a:schemeClr val="tx1"/>
                </a:solidFill>
                <a:latin typeface="Times New Roman"/>
                <a:cs typeface="Times New Roman"/>
              </a:rPr>
              <a:t>Виды работ:</a:t>
            </a:r>
            <a:endParaRPr/>
          </a:p>
          <a:p>
            <a:pPr marL="285750" indent="-285750">
              <a:lnSpc>
                <a:spcPct val="90000"/>
              </a:lnSpc>
              <a:buFont typeface="Wingdings"/>
              <a:buChar char="ü"/>
              <a:defRPr/>
            </a:pPr>
            <a:r>
              <a:rPr lang="ru-RU">
                <a:solidFill>
                  <a:schemeClr val="tx1"/>
                </a:solidFill>
                <a:latin typeface="Times New Roman"/>
                <a:cs typeface="Times New Roman"/>
              </a:rPr>
              <a:t>Разборка существующей кровли</a:t>
            </a:r>
            <a:endParaRPr/>
          </a:p>
          <a:p>
            <a:pPr marL="285750" indent="-285750">
              <a:lnSpc>
                <a:spcPct val="90000"/>
              </a:lnSpc>
              <a:buFont typeface="Wingdings"/>
              <a:buChar char="ü"/>
              <a:defRPr/>
            </a:pPr>
            <a:r>
              <a:rPr lang="ru-RU">
                <a:solidFill>
                  <a:schemeClr val="tx1"/>
                </a:solidFill>
                <a:latin typeface="Times New Roman"/>
                <a:cs typeface="Times New Roman"/>
              </a:rPr>
              <a:t>Утепление</a:t>
            </a:r>
            <a:endParaRPr/>
          </a:p>
          <a:p>
            <a:pPr marL="285750" indent="-285750">
              <a:lnSpc>
                <a:spcPct val="90000"/>
              </a:lnSpc>
              <a:buFont typeface="Wingdings"/>
              <a:buChar char="ü"/>
              <a:defRPr/>
            </a:pPr>
            <a:r>
              <a:rPr lang="ru-RU">
                <a:solidFill>
                  <a:schemeClr val="tx1"/>
                </a:solidFill>
                <a:latin typeface="Times New Roman"/>
                <a:cs typeface="Times New Roman"/>
              </a:rPr>
              <a:t>Устройство стяжки</a:t>
            </a:r>
            <a:endParaRPr/>
          </a:p>
          <a:p>
            <a:pPr marL="285750" indent="-285750">
              <a:lnSpc>
                <a:spcPct val="90000"/>
              </a:lnSpc>
              <a:buFont typeface="Wingdings"/>
              <a:buChar char="ü"/>
              <a:defRPr/>
            </a:pPr>
            <a:r>
              <a:rPr lang="ru-RU">
                <a:solidFill>
                  <a:schemeClr val="tx1"/>
                </a:solidFill>
                <a:latin typeface="Times New Roman"/>
                <a:cs typeface="Times New Roman"/>
              </a:rPr>
              <a:t>Устройство ПВХ мембраны</a:t>
            </a:r>
            <a:endParaRPr/>
          </a:p>
          <a:p>
            <a:pPr marL="285750" indent="-285750">
              <a:lnSpc>
                <a:spcPct val="90000"/>
              </a:lnSpc>
              <a:buFont typeface="Wingdings"/>
              <a:buChar char="ü"/>
              <a:defRPr/>
            </a:pPr>
            <a:r>
              <a:rPr lang="en-US">
                <a:latin typeface="Times New Roman"/>
                <a:cs typeface="Times New Roman"/>
              </a:rPr>
              <a:t>Укладка гидроизоляционного строя</a:t>
            </a:r>
            <a:endParaRPr>
              <a:latin typeface="Times New Roman"/>
              <a:cs typeface="Times New Roman"/>
            </a:endParaRPr>
          </a:p>
          <a:p>
            <a:pPr marL="285750" indent="-285750">
              <a:lnSpc>
                <a:spcPct val="90000"/>
              </a:lnSpc>
              <a:buFont typeface="Wingdings"/>
              <a:buChar char="ü"/>
              <a:defRPr/>
            </a:pPr>
            <a:r>
              <a:rPr lang="ru-RU">
                <a:solidFill>
                  <a:schemeClr val="tx1"/>
                </a:solidFill>
                <a:latin typeface="Times New Roman"/>
                <a:cs typeface="Times New Roman"/>
              </a:rPr>
              <a:t>Замена водосточных воронок и колпаков на вентиляционных трубах </a:t>
            </a:r>
            <a:endParaRPr/>
          </a:p>
          <a:p>
            <a:pPr algn="ctr">
              <a:lnSpc>
                <a:spcPct val="90000"/>
              </a:lnSpc>
              <a:defRPr/>
            </a:pPr>
            <a:endParaRPr lang="ru-RU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algn="ctr">
              <a:lnSpc>
                <a:spcPct val="90000"/>
              </a:lnSpc>
              <a:defRPr/>
            </a:pPr>
            <a:endParaRPr lang="ru-RU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algn="ctr">
              <a:lnSpc>
                <a:spcPct val="90000"/>
              </a:lnSpc>
              <a:defRPr/>
            </a:pPr>
            <a:endParaRPr lang="ru-RU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algn="ctr">
              <a:lnSpc>
                <a:spcPct val="90000"/>
              </a:lnSpc>
              <a:defRPr/>
            </a:pPr>
            <a:endParaRPr lang="ru-RU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marL="285750" indent="-285750" algn="ctr">
              <a:lnSpc>
                <a:spcPct val="90000"/>
              </a:lnSpc>
              <a:buFont typeface="Wingdings"/>
              <a:buChar char="ü"/>
              <a:defRPr/>
            </a:pPr>
            <a:endParaRPr lang="ru-RU">
              <a:latin typeface="Times New Roman"/>
              <a:ea typeface="Times New Roman"/>
              <a:cs typeface="Times New Roman"/>
            </a:endParaRPr>
          </a:p>
        </p:txBody>
      </p:sp>
      <p:sp>
        <p:nvSpPr>
          <p:cNvPr id="12" name="Скругленный прямоугольник 21"/>
          <p:cNvSpPr/>
          <p:nvPr/>
        </p:nvSpPr>
        <p:spPr bwMode="auto">
          <a:xfrm>
            <a:off x="4845129" y="778376"/>
            <a:ext cx="4146470" cy="764343"/>
          </a:xfrm>
          <a:prstGeom prst="roundRect">
            <a:avLst>
              <a:gd name="adj" fmla="val 16667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defRPr/>
            </a:pPr>
            <a:endParaRPr lang="ru-RU" sz="160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algn="ctr">
              <a:lnSpc>
                <a:spcPct val="90000"/>
              </a:lnSpc>
              <a:defRPr/>
            </a:pPr>
            <a:endParaRPr lang="ru-RU" sz="160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algn="ctr">
              <a:lnSpc>
                <a:spcPct val="90000"/>
              </a:lnSpc>
              <a:defRPr/>
            </a:pPr>
            <a:endParaRPr lang="ru-RU" sz="160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algn="ctr">
              <a:lnSpc>
                <a:spcPct val="90000"/>
              </a:lnSpc>
              <a:defRPr/>
            </a:pPr>
            <a:endParaRPr lang="ru-RU" sz="160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algn="ctr">
              <a:lnSpc>
                <a:spcPct val="90000"/>
              </a:lnSpc>
              <a:defRPr/>
            </a:pPr>
            <a:endParaRPr lang="ru-RU" sz="160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algn="ctr">
              <a:lnSpc>
                <a:spcPct val="90000"/>
              </a:lnSpc>
              <a:defRPr/>
            </a:pPr>
            <a:endParaRPr lang="ru-RU" sz="160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algn="ctr">
              <a:lnSpc>
                <a:spcPct val="90000"/>
              </a:lnSpc>
              <a:defRPr/>
            </a:pPr>
            <a:endParaRPr lang="ru-RU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algn="ctr">
              <a:lnSpc>
                <a:spcPct val="90000"/>
              </a:lnSpc>
              <a:defRPr/>
            </a:pPr>
            <a:endParaRPr lang="ru-RU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algn="ctr">
              <a:lnSpc>
                <a:spcPct val="90000"/>
              </a:lnSpc>
              <a:defRPr/>
            </a:pPr>
            <a:r>
              <a:rPr lang="ru-RU">
                <a:solidFill>
                  <a:schemeClr val="tx1"/>
                </a:solidFill>
                <a:latin typeface="Times New Roman"/>
                <a:cs typeface="Times New Roman"/>
              </a:rPr>
              <a:t>Стоимость ремонта </a:t>
            </a:r>
            <a:endParaRPr/>
          </a:p>
          <a:p>
            <a:pPr algn="ctr">
              <a:lnSpc>
                <a:spcPct val="90000"/>
              </a:lnSpc>
              <a:defRPr/>
            </a:pPr>
            <a:r>
              <a:rPr lang="en-US">
                <a:solidFill>
                  <a:schemeClr val="tx1"/>
                </a:solidFill>
                <a:latin typeface="Times New Roman"/>
                <a:cs typeface="Times New Roman"/>
              </a:rPr>
              <a:t>кровли</a:t>
            </a:r>
            <a:r>
              <a:rPr lang="ru-RU">
                <a:solidFill>
                  <a:schemeClr val="tx1"/>
                </a:solidFill>
                <a:latin typeface="Times New Roman"/>
                <a:cs typeface="Times New Roman"/>
              </a:rPr>
              <a:t> здания </a:t>
            </a:r>
            <a:endParaRPr/>
          </a:p>
          <a:p>
            <a:pPr algn="ctr">
              <a:lnSpc>
                <a:spcPct val="90000"/>
              </a:lnSpc>
              <a:defRPr/>
            </a:pPr>
            <a:r>
              <a:rPr lang="ru-RU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US">
                <a:solidFill>
                  <a:schemeClr val="tx1"/>
                </a:solidFill>
                <a:latin typeface="Times New Roman"/>
                <a:cs typeface="Times New Roman"/>
              </a:rPr>
              <a:t>5 269,9 </a:t>
            </a:r>
            <a:r>
              <a:rPr lang="ru-RU">
                <a:solidFill>
                  <a:schemeClr val="tx1"/>
                </a:solidFill>
                <a:latin typeface="Times New Roman"/>
                <a:cs typeface="Times New Roman"/>
              </a:rPr>
              <a:t>тыс. руб.</a:t>
            </a:r>
            <a:endParaRPr lang="en-US"/>
          </a:p>
          <a:p>
            <a:pPr algn="ctr">
              <a:lnSpc>
                <a:spcPct val="90000"/>
              </a:lnSpc>
              <a:defRPr/>
            </a:pPr>
            <a:endParaRPr lang="en-US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algn="ctr">
              <a:lnSpc>
                <a:spcPct val="90000"/>
              </a:lnSpc>
              <a:defRPr/>
            </a:pPr>
            <a:endParaRPr lang="en-US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algn="ctr">
              <a:lnSpc>
                <a:spcPct val="90000"/>
              </a:lnSpc>
              <a:defRPr/>
            </a:pPr>
            <a:endParaRPr lang="ru-RU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algn="ctr">
              <a:lnSpc>
                <a:spcPct val="90000"/>
              </a:lnSpc>
              <a:defRPr/>
            </a:pPr>
            <a:endParaRPr lang="ru-RU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algn="ctr">
              <a:lnSpc>
                <a:spcPct val="90000"/>
              </a:lnSpc>
              <a:defRPr/>
            </a:pPr>
            <a:endParaRPr lang="ru-RU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algn="ctr">
              <a:lnSpc>
                <a:spcPct val="90000"/>
              </a:lnSpc>
              <a:defRPr/>
            </a:pPr>
            <a:endParaRPr lang="ru-RU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marL="285750" indent="-285750" algn="ctr">
              <a:lnSpc>
                <a:spcPct val="90000"/>
              </a:lnSpc>
              <a:buFont typeface="Wingdings"/>
              <a:buChar char="ü"/>
              <a:defRPr/>
            </a:pPr>
            <a:endParaRPr lang="ru-RU">
              <a:latin typeface="Times New Roman"/>
              <a:ea typeface="Times New Roman"/>
              <a:cs typeface="Times New Roman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="http://schemas.openxmlformats.org/officeDocument/2006/math" xmlns:w="http://schemas.openxmlformats.org/wordprocessingml/2006/main">
      <p:transition advClick="1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Номер слайда 1"/>
          <p:cNvSpPr>
            <a:spLocks noGrp="1"/>
          </p:cNvSpPr>
          <p:nvPr>
            <p:ph type="sldNum" sz="quarter" idx="12"/>
          </p:nvPr>
        </p:nvSpPr>
        <p:spPr bwMode="auto">
          <a:xfrm>
            <a:off x="6807040" y="6350474"/>
            <a:ext cx="2057400" cy="365125"/>
          </a:xfrm>
        </p:spPr>
        <p:txBody>
          <a:bodyPr/>
          <a:lstStyle/>
          <a:p>
            <a:pPr>
              <a:defRPr/>
            </a:pPr>
            <a:fld id="{5A842614-9944-0330-18ED-0436EB7581BC}" type="slidenum">
              <a:rPr lang="ru-RU" sz="1400">
                <a:solidFill>
                  <a:schemeClr val="tx1"/>
                </a:solidFill>
                <a:latin typeface="Times New Roman"/>
                <a:cs typeface="Times New Roman"/>
              </a:rPr>
              <a:t>4</a:t>
            </a:fld>
            <a:endParaRPr lang="ru-RU" sz="140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5" name="TextBox 2"/>
          <p:cNvSpPr txBox="1"/>
          <p:nvPr/>
        </p:nvSpPr>
        <p:spPr bwMode="auto">
          <a:xfrm>
            <a:off x="3275856" y="227441"/>
            <a:ext cx="3245049" cy="3657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ru-RU" sz="1800" b="1" i="0" u="none" strike="noStrike" cap="none" spc="0">
                <a:solidFill>
                  <a:srgbClr val="CC9900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sz="1800" b="1" i="0" u="none" strike="noStrike" cap="none" spc="0">
                <a:solidFill>
                  <a:srgbClr val="CC9900"/>
                </a:solidFill>
                <a:latin typeface="Times New Roman"/>
                <a:ea typeface="Times New Roman"/>
                <a:cs typeface="Times New Roman"/>
              </a:rPr>
              <a:t>ПЛАН  ДЕЙСТВИЙ</a:t>
            </a:r>
            <a:endParaRPr lang="ru-RU"/>
          </a:p>
        </p:txBody>
      </p:sp>
      <p:sp>
        <p:nvSpPr>
          <p:cNvPr id="6" name="Скругленный прямоугольник 3"/>
          <p:cNvSpPr/>
          <p:nvPr/>
        </p:nvSpPr>
        <p:spPr bwMode="auto">
          <a:xfrm>
            <a:off x="1219742" y="770292"/>
            <a:ext cx="7024870" cy="774256"/>
          </a:xfrm>
          <a:prstGeom prst="roundRect">
            <a:avLst>
              <a:gd name="adj" fmla="val 16667"/>
            </a:avLst>
          </a:prstGeom>
          <a:solidFill>
            <a:schemeClr val="accent4">
              <a:lumMod val="40000"/>
              <a:lumOff val="60000"/>
            </a:schemeClr>
          </a:solidFill>
          <a:ln w="12700" cap="flat" cmpd="sng" algn="ctr">
            <a:solidFill>
              <a:schemeClr val="accent4">
                <a:lumMod val="50196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216">
              <a:lnSpc>
                <a:spcPct val="90000"/>
              </a:lnSpc>
              <a:defRPr/>
            </a:pPr>
            <a:r>
              <a:rPr lang="en-US" dirty="0" err="1">
                <a:latin typeface="Times New Roman"/>
                <a:cs typeface="Times New Roman"/>
              </a:rPr>
              <a:t>Одобрение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Бюджетной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комиссии</a:t>
            </a:r>
            <a:r>
              <a:rPr lang="en-US" dirty="0">
                <a:latin typeface="Times New Roman"/>
                <a:cs typeface="Times New Roman"/>
              </a:rPr>
              <a:t>,  </a:t>
            </a:r>
            <a:r>
              <a:rPr lang="en-US" dirty="0" err="1">
                <a:latin typeface="Times New Roman"/>
                <a:cs typeface="Times New Roman"/>
              </a:rPr>
              <a:t>Согласование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Мин</a:t>
            </a:r>
            <a:r>
              <a:rPr lang="ru-RU" dirty="0" err="1" smtClean="0">
                <a:latin typeface="Times New Roman"/>
                <a:cs typeface="Times New Roman"/>
              </a:rPr>
              <a:t>истерства</a:t>
            </a:r>
            <a:r>
              <a:rPr lang="ru-RU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фин</a:t>
            </a:r>
            <a:r>
              <a:rPr lang="ru-RU" dirty="0" err="1" smtClean="0">
                <a:latin typeface="Times New Roman"/>
                <a:cs typeface="Times New Roman"/>
              </a:rPr>
              <a:t>ансов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ТО, </a:t>
            </a:r>
            <a:r>
              <a:rPr lang="en-US" dirty="0" err="1">
                <a:latin typeface="Times New Roman"/>
                <a:cs typeface="Times New Roman"/>
              </a:rPr>
              <a:t>Соглашение</a:t>
            </a:r>
            <a:r>
              <a:rPr lang="en-US" dirty="0">
                <a:latin typeface="Times New Roman"/>
                <a:cs typeface="Times New Roman"/>
              </a:rPr>
              <a:t> с </a:t>
            </a:r>
            <a:r>
              <a:rPr lang="en-US" dirty="0" err="1">
                <a:latin typeface="Times New Roman"/>
                <a:cs typeface="Times New Roman"/>
              </a:rPr>
              <a:t>Театром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кукол</a:t>
            </a:r>
            <a:r>
              <a:rPr lang="en-US" dirty="0">
                <a:latin typeface="Times New Roman"/>
                <a:cs typeface="Times New Roman"/>
              </a:rPr>
              <a:t> в </a:t>
            </a:r>
            <a:r>
              <a:rPr lang="en-US" dirty="0" err="1">
                <a:latin typeface="Times New Roman"/>
                <a:cs typeface="Times New Roman"/>
              </a:rPr>
              <a:t>системе</a:t>
            </a:r>
            <a:r>
              <a:rPr lang="en-US" dirty="0">
                <a:latin typeface="Times New Roman"/>
                <a:cs typeface="Times New Roman"/>
              </a:rPr>
              <a:t> </a:t>
            </a:r>
            <a:endParaRPr lang="ru-RU" dirty="0" smtClean="0">
              <a:latin typeface="Times New Roman"/>
              <a:cs typeface="Times New Roman"/>
            </a:endParaRPr>
          </a:p>
          <a:p>
            <a:pPr algn="ctr" defTabSz="914216">
              <a:lnSpc>
                <a:spcPct val="90000"/>
              </a:lnSpc>
              <a:defRPr/>
            </a:pPr>
            <a:r>
              <a:rPr lang="ru-RU" dirty="0" smtClean="0">
                <a:solidFill>
                  <a:schemeClr val="tx1"/>
                </a:solidFill>
                <a:latin typeface="Times New Roman"/>
                <a:ea typeface="Times New Roman"/>
              </a:rPr>
              <a:t>«</a:t>
            </a:r>
            <a:r>
              <a:rPr lang="en-US" dirty="0" err="1">
                <a:latin typeface="Times New Roman"/>
                <a:cs typeface="Times New Roman"/>
              </a:rPr>
              <a:t>Электронный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бюджет</a:t>
            </a:r>
            <a:r>
              <a:rPr lang="ru-RU" dirty="0">
                <a:solidFill>
                  <a:schemeClr val="tx1"/>
                </a:solidFill>
                <a:latin typeface="Times New Roman"/>
                <a:ea typeface="Times New Roman"/>
              </a:rPr>
              <a:t>»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до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ru-RU" dirty="0">
                <a:latin typeface="Times New Roman"/>
                <a:cs typeface="Times New Roman"/>
              </a:rPr>
              <a:t>15.02.2022*</a:t>
            </a:r>
            <a:endParaRPr dirty="0"/>
          </a:p>
        </p:txBody>
      </p:sp>
      <p:sp>
        <p:nvSpPr>
          <p:cNvPr id="7" name="Скругленный прямоугольник 4"/>
          <p:cNvSpPr/>
          <p:nvPr/>
        </p:nvSpPr>
        <p:spPr bwMode="auto">
          <a:xfrm>
            <a:off x="5054237" y="3446009"/>
            <a:ext cx="3107626" cy="874214"/>
          </a:xfrm>
          <a:prstGeom prst="roundRect">
            <a:avLst>
              <a:gd name="adj" fmla="val 16667"/>
            </a:avLst>
          </a:prstGeom>
          <a:solidFill>
            <a:srgbClr val="E2F0D9"/>
          </a:solidFill>
          <a:ln w="12700" cap="flat" cmpd="sng" algn="ctr">
            <a:solidFill>
              <a:schemeClr val="accent6">
                <a:lumMod val="75000"/>
              </a:schemeClr>
            </a:solidFill>
            <a:prstDash val="solid"/>
          </a:ln>
          <a:effectLst/>
        </p:spPr>
        <p:txBody>
          <a:bodyPr wrap="square" anchor="ctr">
            <a:noAutofit/>
          </a:bodyPr>
          <a:lstStyle/>
          <a:p>
            <a:pPr algn="ctr">
              <a:lnSpc>
                <a:spcPct val="80000"/>
              </a:lnSpc>
              <a:defRPr/>
            </a:pPr>
            <a:r>
              <a:rPr lang="ru-RU" b="1">
                <a:latin typeface="Times New Roman"/>
                <a:ea typeface="Times New Roman"/>
                <a:cs typeface="Times New Roman"/>
              </a:rPr>
              <a:t> </a:t>
            </a:r>
            <a:r>
              <a:rPr lang="ru-RU">
                <a:latin typeface="Times New Roman"/>
                <a:ea typeface="Times New Roman"/>
                <a:cs typeface="Times New Roman"/>
              </a:rPr>
              <a:t>Выполнение ремонт</a:t>
            </a:r>
            <a:r>
              <a:rPr lang="en-US">
                <a:latin typeface="Times New Roman"/>
                <a:ea typeface="Times New Roman"/>
                <a:cs typeface="Times New Roman"/>
              </a:rPr>
              <a:t>ных работ</a:t>
            </a:r>
            <a:endParaRPr/>
          </a:p>
        </p:txBody>
      </p:sp>
      <p:sp>
        <p:nvSpPr>
          <p:cNvPr id="8" name="Скругленный прямоугольник 6"/>
          <p:cNvSpPr/>
          <p:nvPr/>
        </p:nvSpPr>
        <p:spPr bwMode="auto">
          <a:xfrm>
            <a:off x="1162590" y="1684247"/>
            <a:ext cx="2908373" cy="763677"/>
          </a:xfrm>
          <a:prstGeom prst="roundRect">
            <a:avLst>
              <a:gd name="adj" fmla="val 16667"/>
            </a:avLst>
          </a:prstGeom>
          <a:solidFill>
            <a:srgbClr val="E2F0D9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>
                <a:latin typeface="Times New Roman"/>
                <a:cs typeface="Times New Roman"/>
              </a:rPr>
              <a:t>Публикация и</a:t>
            </a:r>
            <a:r>
              <a:rPr>
                <a:latin typeface="Times New Roman"/>
                <a:cs typeface="Times New Roman"/>
              </a:rPr>
              <a:t>звещени</a:t>
            </a:r>
            <a:r>
              <a:rPr lang="en-US">
                <a:latin typeface="Times New Roman"/>
                <a:cs typeface="Times New Roman"/>
              </a:rPr>
              <a:t>я</a:t>
            </a:r>
            <a:r>
              <a:rPr>
                <a:latin typeface="Times New Roman"/>
                <a:cs typeface="Times New Roman"/>
              </a:rPr>
              <a:t> </a:t>
            </a:r>
            <a:endParaRPr lang="en-US">
              <a:latin typeface="Times New Roman"/>
              <a:cs typeface="Times New Roman"/>
            </a:endParaRPr>
          </a:p>
          <a:p>
            <a:pPr algn="ctr">
              <a:defRPr/>
            </a:pPr>
            <a:r>
              <a:rPr>
                <a:latin typeface="Times New Roman"/>
                <a:cs typeface="Times New Roman"/>
              </a:rPr>
              <a:t>о процедуре торгов</a:t>
            </a:r>
            <a:r>
              <a:rPr lang="ru-RU">
                <a:latin typeface="Times New Roman"/>
                <a:cs typeface="Times New Roman"/>
              </a:rPr>
              <a:t> 01.03.2022*</a:t>
            </a:r>
            <a:endParaRPr>
              <a:latin typeface="Times New Roman"/>
              <a:cs typeface="Times New Roman"/>
            </a:endParaRPr>
          </a:p>
        </p:txBody>
      </p:sp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2"/>
          <a:stretch/>
        </p:blipFill>
        <p:spPr bwMode="auto">
          <a:xfrm>
            <a:off x="179512" y="87475"/>
            <a:ext cx="754479" cy="86400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0" name="Скругленный прямоугольник 12"/>
          <p:cNvSpPr/>
          <p:nvPr/>
        </p:nvSpPr>
        <p:spPr bwMode="auto">
          <a:xfrm>
            <a:off x="1178873" y="5494279"/>
            <a:ext cx="7024871" cy="499209"/>
          </a:xfrm>
          <a:prstGeom prst="roundRect">
            <a:avLst>
              <a:gd name="adj" fmla="val 16667"/>
            </a:avLst>
          </a:prstGeom>
          <a:solidFill>
            <a:srgbClr val="E2F0D9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defRPr/>
            </a:pPr>
            <a:r>
              <a:rPr lang="ru-RU">
                <a:latin typeface="Times New Roman"/>
                <a:cs typeface="Times New Roman"/>
              </a:rPr>
              <a:t>Приемка </a:t>
            </a:r>
            <a:r>
              <a:rPr lang="en-US">
                <a:latin typeface="Times New Roman"/>
                <a:cs typeface="Times New Roman"/>
              </a:rPr>
              <a:t>работ </a:t>
            </a:r>
            <a:r>
              <a:rPr>
                <a:latin typeface="Times New Roman"/>
                <a:cs typeface="Times New Roman"/>
              </a:rPr>
              <a:t>01.1</a:t>
            </a:r>
            <a:r>
              <a:rPr lang="ru-RU">
                <a:latin typeface="Times New Roman"/>
                <a:cs typeface="Times New Roman"/>
              </a:rPr>
              <a:t>1</a:t>
            </a:r>
            <a:r>
              <a:rPr>
                <a:latin typeface="Times New Roman"/>
                <a:cs typeface="Times New Roman"/>
              </a:rPr>
              <a:t>.2022</a:t>
            </a:r>
            <a:endParaRPr/>
          </a:p>
        </p:txBody>
      </p:sp>
      <p:sp>
        <p:nvSpPr>
          <p:cNvPr id="11" name="TextBox 9"/>
          <p:cNvSpPr txBox="1"/>
          <p:nvPr/>
        </p:nvSpPr>
        <p:spPr bwMode="auto">
          <a:xfrm>
            <a:off x="4349475" y="4644168"/>
            <a:ext cx="4339660" cy="3657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endParaRPr/>
          </a:p>
        </p:txBody>
      </p:sp>
      <p:sp>
        <p:nvSpPr>
          <p:cNvPr id="12" name="Равно 12"/>
          <p:cNvSpPr/>
          <p:nvPr/>
        </p:nvSpPr>
        <p:spPr bwMode="auto">
          <a:xfrm>
            <a:off x="4072009" y="3419904"/>
            <a:ext cx="914399" cy="925296"/>
          </a:xfrm>
          <a:prstGeom prst="mathEqual">
            <a:avLst>
              <a:gd name="adj1" fmla="val 23520"/>
              <a:gd name="adj2" fmla="val 5572"/>
            </a:avLst>
          </a:prstGeom>
          <a:solidFill>
            <a:srgbClr val="E2F0D9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Выноска: стрелка вниз 13"/>
          <p:cNvSpPr/>
          <p:nvPr/>
        </p:nvSpPr>
        <p:spPr bwMode="auto">
          <a:xfrm>
            <a:off x="5095567" y="4739575"/>
            <a:ext cx="3096344" cy="489950"/>
          </a:xfrm>
          <a:prstGeom prst="downArrowCallout">
            <a:avLst>
              <a:gd name="adj1" fmla="val 25000"/>
              <a:gd name="adj2" fmla="val 25000"/>
              <a:gd name="adj3" fmla="val 25000"/>
              <a:gd name="adj4" fmla="val 64977"/>
            </a:avLst>
          </a:prstGeom>
          <a:solidFill>
            <a:srgbClr val="E2F0D9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4" name="Скругленный прямоугольник 6"/>
          <p:cNvSpPr/>
          <p:nvPr/>
        </p:nvSpPr>
        <p:spPr bwMode="auto">
          <a:xfrm>
            <a:off x="1146799" y="2607009"/>
            <a:ext cx="2908373" cy="716689"/>
          </a:xfrm>
          <a:prstGeom prst="roundRect">
            <a:avLst>
              <a:gd name="adj" fmla="val 16667"/>
            </a:avLst>
          </a:prstGeom>
          <a:solidFill>
            <a:srgbClr val="E2F0D9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defRPr/>
            </a:pPr>
            <a:r>
              <a:rPr>
                <a:latin typeface="Times New Roman"/>
                <a:cs typeface="Times New Roman"/>
              </a:rPr>
              <a:t>Заключение</a:t>
            </a:r>
            <a:r>
              <a:rPr lang="en-US">
                <a:latin typeface="Times New Roman"/>
                <a:cs typeface="Times New Roman"/>
              </a:rPr>
              <a:t> </a:t>
            </a:r>
            <a:r>
              <a:rPr>
                <a:latin typeface="Times New Roman"/>
                <a:cs typeface="Times New Roman"/>
              </a:rPr>
              <a:t>контракта</a:t>
            </a:r>
            <a:r>
              <a:rPr lang="ru-RU">
                <a:latin typeface="Times New Roman"/>
                <a:cs typeface="Times New Roman"/>
              </a:rPr>
              <a:t> 01.04.2022*</a:t>
            </a:r>
            <a:endParaRPr>
              <a:latin typeface="Times New Roman"/>
              <a:cs typeface="Times New Roman"/>
            </a:endParaRPr>
          </a:p>
        </p:txBody>
      </p:sp>
      <p:sp>
        <p:nvSpPr>
          <p:cNvPr id="15" name="Скругленный прямоугольник 11"/>
          <p:cNvSpPr/>
          <p:nvPr/>
        </p:nvSpPr>
        <p:spPr bwMode="auto">
          <a:xfrm>
            <a:off x="1162594" y="3451263"/>
            <a:ext cx="2908371" cy="914400"/>
          </a:xfrm>
          <a:prstGeom prst="roundRect">
            <a:avLst>
              <a:gd name="adj" fmla="val 16667"/>
            </a:avLst>
          </a:prstGeom>
          <a:solidFill>
            <a:srgbClr val="E2F0D9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defRPr/>
            </a:pPr>
            <a:endParaRPr lang="ru-RU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algn="ctr">
              <a:lnSpc>
                <a:spcPct val="90000"/>
              </a:lnSpc>
              <a:defRPr/>
            </a:pPr>
            <a:r>
              <a:rPr lang="ru-RU">
                <a:solidFill>
                  <a:schemeClr val="tx1"/>
                </a:solidFill>
                <a:latin typeface="Times New Roman"/>
                <a:cs typeface="Times New Roman"/>
              </a:rPr>
              <a:t>Внесение изменений в проектную документацию</a:t>
            </a:r>
            <a:endParaRPr/>
          </a:p>
          <a:p>
            <a:pPr algn="ctr">
              <a:lnSpc>
                <a:spcPct val="90000"/>
              </a:lnSpc>
              <a:defRPr/>
            </a:pPr>
            <a:endParaRPr lang="ru-RU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marL="285750" indent="-285750" algn="ctr">
              <a:lnSpc>
                <a:spcPct val="90000"/>
              </a:lnSpc>
              <a:buFont typeface="Wingdings"/>
              <a:buChar char="ü"/>
              <a:defRPr/>
            </a:pPr>
            <a:endParaRPr lang="ru-RU">
              <a:latin typeface="Times New Roman"/>
              <a:ea typeface="Times New Roman"/>
              <a:cs typeface="Times New Roman"/>
            </a:endParaRPr>
          </a:p>
        </p:txBody>
      </p:sp>
      <p:sp>
        <p:nvSpPr>
          <p:cNvPr id="16" name="Скругленный прямоугольник 4"/>
          <p:cNvSpPr/>
          <p:nvPr/>
        </p:nvSpPr>
        <p:spPr bwMode="auto">
          <a:xfrm>
            <a:off x="5054237" y="2018019"/>
            <a:ext cx="3107626" cy="903649"/>
          </a:xfrm>
          <a:prstGeom prst="roundRect">
            <a:avLst>
              <a:gd name="adj" fmla="val 16667"/>
            </a:avLst>
          </a:prstGeom>
          <a:solidFill>
            <a:schemeClr val="accent2">
              <a:lumMod val="60000"/>
              <a:lumOff val="40000"/>
            </a:schemeClr>
          </a:solidFill>
          <a:ln w="12699" cap="flat" cmpd="sng" algn="ctr">
            <a:solidFill>
              <a:schemeClr val="accent2">
                <a:lumMod val="50196"/>
              </a:schemeClr>
            </a:solidFill>
            <a:prstDash val="solid"/>
          </a:ln>
          <a:effectLst/>
        </p:spPr>
        <p:txBody>
          <a:bodyPr wrap="square" anchor="ctr">
            <a:noAutofit/>
          </a:bodyPr>
          <a:lstStyle/>
          <a:p>
            <a:pPr algn="ctr">
              <a:lnSpc>
                <a:spcPct val="80000"/>
              </a:lnSpc>
              <a:defRPr/>
            </a:pPr>
            <a:r>
              <a:rPr lang="ru-RU">
                <a:latin typeface="Times New Roman"/>
                <a:ea typeface="Times New Roman"/>
                <a:cs typeface="Times New Roman"/>
              </a:rPr>
              <a:t>Несоблюдение срока - в</a:t>
            </a:r>
            <a:r>
              <a:rPr lang="en-US">
                <a:latin typeface="Times New Roman"/>
                <a:ea typeface="Times New Roman"/>
                <a:cs typeface="Times New Roman"/>
              </a:rPr>
              <a:t>озврат денежных средств в федеральный бюджет</a:t>
            </a:r>
            <a:endParaRPr/>
          </a:p>
        </p:txBody>
      </p:sp>
      <p:sp>
        <p:nvSpPr>
          <p:cNvPr id="17" name="Стрелка: изогнутая влево 19"/>
          <p:cNvSpPr/>
          <p:nvPr/>
        </p:nvSpPr>
        <p:spPr bwMode="auto">
          <a:xfrm>
            <a:off x="8244612" y="1038739"/>
            <a:ext cx="698180" cy="1829453"/>
          </a:xfrm>
          <a:prstGeom prst="curvedLeftArrow">
            <a:avLst>
              <a:gd name="adj1" fmla="val 25000"/>
              <a:gd name="adj2" fmla="val 50000"/>
              <a:gd name="adj3" fmla="val 25000"/>
            </a:avLst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>
              <a:solidFill>
                <a:schemeClr val="tx1"/>
              </a:solidFill>
            </a:endParaRPr>
          </a:p>
        </p:txBody>
      </p:sp>
      <p:sp>
        <p:nvSpPr>
          <p:cNvPr id="18" name="Скругленный прямоугольник 11"/>
          <p:cNvSpPr/>
          <p:nvPr/>
        </p:nvSpPr>
        <p:spPr bwMode="auto">
          <a:xfrm>
            <a:off x="1146801" y="4501588"/>
            <a:ext cx="2908371" cy="811101"/>
          </a:xfrm>
          <a:prstGeom prst="roundRect">
            <a:avLst>
              <a:gd name="adj" fmla="val 16667"/>
            </a:avLst>
          </a:prstGeom>
          <a:solidFill>
            <a:srgbClr val="E2F0D9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defRPr/>
            </a:pPr>
            <a:endParaRPr lang="ru-RU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algn="ctr">
              <a:lnSpc>
                <a:spcPct val="90000"/>
              </a:lnSpc>
              <a:defRPr/>
            </a:pPr>
            <a:r>
              <a:rPr lang="ru-RU">
                <a:solidFill>
                  <a:schemeClr val="tx1"/>
                </a:solidFill>
                <a:latin typeface="Times New Roman"/>
                <a:cs typeface="Times New Roman"/>
              </a:rPr>
              <a:t>Проведение экспертизы изменяемых видов работ</a:t>
            </a:r>
            <a:endParaRPr/>
          </a:p>
          <a:p>
            <a:pPr algn="ctr">
              <a:lnSpc>
                <a:spcPct val="90000"/>
              </a:lnSpc>
              <a:defRPr/>
            </a:pPr>
            <a:endParaRPr lang="ru-RU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marL="285750" indent="-285750" algn="ctr">
              <a:lnSpc>
                <a:spcPct val="90000"/>
              </a:lnSpc>
              <a:buFont typeface="Wingdings"/>
              <a:buChar char="ü"/>
              <a:defRPr/>
            </a:pPr>
            <a:endParaRPr lang="ru-RU">
              <a:latin typeface="Times New Roman"/>
              <a:ea typeface="Times New Roman"/>
              <a:cs typeface="Times New Roman"/>
            </a:endParaRPr>
          </a:p>
        </p:txBody>
      </p:sp>
      <p:sp>
        <p:nvSpPr>
          <p:cNvPr id="19" name="TextBox 25"/>
          <p:cNvSpPr txBox="1"/>
          <p:nvPr/>
        </p:nvSpPr>
        <p:spPr bwMode="auto">
          <a:xfrm>
            <a:off x="279561" y="6144755"/>
            <a:ext cx="7882302" cy="3582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>
              <a:lnSpc>
                <a:spcPct val="96000"/>
              </a:lnSpc>
              <a:defRPr/>
            </a:pPr>
            <a:r>
              <a:rPr lang="ru-RU">
                <a:solidFill>
                  <a:schemeClr val="tx1"/>
                </a:solidFill>
                <a:latin typeface="Times New Roman"/>
                <a:ea typeface="Times New Roman"/>
              </a:rPr>
              <a:t>* Контрольные  точки реализации Национального проекта «Культура»</a:t>
            </a:r>
            <a:endParaRPr/>
          </a:p>
        </p:txBody>
      </p:sp>
      <p:sp>
        <p:nvSpPr>
          <p:cNvPr id="20" name="Стрелка: изогнутая вправо 19"/>
          <p:cNvSpPr/>
          <p:nvPr/>
        </p:nvSpPr>
        <p:spPr bwMode="auto">
          <a:xfrm>
            <a:off x="953474" y="1940886"/>
            <a:ext cx="200025" cy="962024"/>
          </a:xfrm>
          <a:prstGeom prst="curvedRightArrow">
            <a:avLst>
              <a:gd name="adj1" fmla="val 25000"/>
              <a:gd name="adj2" fmla="val 50000"/>
              <a:gd name="adj3" fmla="val 25000"/>
            </a:avLst>
          </a:prstGeom>
          <a:solidFill>
            <a:srgbClr val="A9D18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21" name="Стрелка: изогнутая вправо 20"/>
          <p:cNvSpPr/>
          <p:nvPr/>
        </p:nvSpPr>
        <p:spPr bwMode="auto">
          <a:xfrm>
            <a:off x="933990" y="2965353"/>
            <a:ext cx="200025" cy="962024"/>
          </a:xfrm>
          <a:prstGeom prst="curvedRightArrow">
            <a:avLst>
              <a:gd name="adj1" fmla="val 25000"/>
              <a:gd name="adj2" fmla="val 50000"/>
              <a:gd name="adj3" fmla="val 25000"/>
            </a:avLst>
          </a:prstGeom>
          <a:solidFill>
            <a:srgbClr val="A9D18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Стрелка: изогнутая вправо 21"/>
          <p:cNvSpPr/>
          <p:nvPr/>
        </p:nvSpPr>
        <p:spPr bwMode="auto">
          <a:xfrm>
            <a:off x="933990" y="3952446"/>
            <a:ext cx="200025" cy="962024"/>
          </a:xfrm>
          <a:prstGeom prst="curvedRightArrow">
            <a:avLst>
              <a:gd name="adj1" fmla="val 25000"/>
              <a:gd name="adj2" fmla="val 50000"/>
              <a:gd name="adj3" fmla="val 25000"/>
            </a:avLst>
          </a:prstGeom>
          <a:solidFill>
            <a:srgbClr val="A9D18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="http://schemas.openxmlformats.org/officeDocument/2006/math" xmlns:w="http://schemas.openxmlformats.org/wordprocessingml/2006/main">
      <p:transition advClick="1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Номер слайда 1"/>
          <p:cNvSpPr>
            <a:spLocks noGrp="1"/>
          </p:cNvSpPr>
          <p:nvPr>
            <p:ph type="sldNum" sz="quarter" idx="12"/>
          </p:nvPr>
        </p:nvSpPr>
        <p:spPr bwMode="auto">
          <a:xfrm>
            <a:off x="6934199" y="6211889"/>
            <a:ext cx="2057400" cy="365125"/>
          </a:xfrm>
        </p:spPr>
        <p:txBody>
          <a:bodyPr/>
          <a:lstStyle/>
          <a:p>
            <a:pPr>
              <a:defRPr/>
            </a:pPr>
            <a:r>
              <a:rPr sz="1400">
                <a:solidFill>
                  <a:schemeClr val="tx1"/>
                </a:solidFill>
                <a:latin typeface="Times New Roman"/>
                <a:cs typeface="Times New Roman"/>
              </a:rPr>
              <a:t>5</a:t>
            </a:r>
            <a:endParaRPr lang="ru-RU" sz="140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5" name="TextBox 2"/>
          <p:cNvSpPr txBox="1"/>
          <p:nvPr/>
        </p:nvSpPr>
        <p:spPr bwMode="auto">
          <a:xfrm>
            <a:off x="1028452" y="111244"/>
            <a:ext cx="8212351" cy="5852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ru-RU" b="1">
                <a:solidFill>
                  <a:srgbClr val="CC9900"/>
                </a:solidFill>
                <a:latin typeface="Times New Roman"/>
                <a:cs typeface="Times New Roman"/>
              </a:rPr>
              <a:t>ФАСАД  ЗДАНИЯ </a:t>
            </a:r>
            <a:endParaRPr/>
          </a:p>
          <a:p>
            <a:pPr algn="ctr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ru-RU" b="1">
                <a:solidFill>
                  <a:srgbClr val="CC9900"/>
                </a:solidFill>
                <a:latin typeface="Times New Roman"/>
                <a:cs typeface="Times New Roman"/>
              </a:rPr>
              <a:t> ПОСЛЕ ПРОВЕДЕНИЯ РЕМОНТНЫХ РАБОТ</a:t>
            </a:r>
            <a:endParaRPr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/>
          <a:stretch/>
        </p:blipFill>
        <p:spPr bwMode="auto">
          <a:xfrm>
            <a:off x="179513" y="87476"/>
            <a:ext cx="754479" cy="86400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7" name=" 6"/>
          <p:cNvSpPr/>
          <p:nvPr/>
        </p:nvSpPr>
        <p:spPr bwMode="auto">
          <a:xfrm>
            <a:off x="4317100" y="3291840"/>
            <a:ext cx="255024" cy="365795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defRPr/>
            </a:pPr>
            <a:endParaRPr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1687282" y="946866"/>
            <a:ext cx="6275616" cy="2710769"/>
          </a:xfrm>
          <a:prstGeom prst="rect">
            <a:avLst/>
          </a:prstGeom>
        </p:spPr>
      </p:pic>
      <p:sp>
        <p:nvSpPr>
          <p:cNvPr id="9" name=" 8"/>
          <p:cNvSpPr/>
          <p:nvPr/>
        </p:nvSpPr>
        <p:spPr bwMode="auto">
          <a:xfrm>
            <a:off x="4444560" y="3291840"/>
            <a:ext cx="255024" cy="365795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defRPr/>
            </a:pPr>
            <a:endParaRPr/>
          </a:p>
        </p:txBody>
      </p:sp>
      <p:sp>
        <p:nvSpPr>
          <p:cNvPr id="10" name=" 9"/>
          <p:cNvSpPr/>
          <p:nvPr/>
        </p:nvSpPr>
        <p:spPr bwMode="auto">
          <a:xfrm>
            <a:off x="-1424300" y="3877518"/>
            <a:ext cx="255024" cy="365795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defRPr/>
            </a:pPr>
            <a:endParaRPr/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1687282" y="3822645"/>
            <a:ext cx="6275615" cy="268587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="http://schemas.openxmlformats.org/officeDocument/2006/math" xmlns:w="http://schemas.openxmlformats.org/wordprocessingml/2006/main">
      <p:transition advClick="1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Рисунок 7"/>
          <p:cNvPicPr>
            <a:picLocks noChangeAspect="1"/>
          </p:cNvPicPr>
          <p:nvPr/>
        </p:nvPicPr>
        <p:blipFill>
          <a:blip r:embed="rId2"/>
          <a:srcRect l="7771" t="10920" r="3054" b="24599"/>
          <a:stretch/>
        </p:blipFill>
        <p:spPr bwMode="auto">
          <a:xfrm>
            <a:off x="2043485" y="234773"/>
            <a:ext cx="6764908" cy="3619818"/>
          </a:xfrm>
          <a:prstGeom prst="rect">
            <a:avLst/>
          </a:prstGeom>
        </p:spPr>
      </p:pic>
      <p:sp>
        <p:nvSpPr>
          <p:cNvPr id="5" name="Номер слайда 1"/>
          <p:cNvSpPr>
            <a:spLocks noGrp="1"/>
          </p:cNvSpPr>
          <p:nvPr>
            <p:ph type="sldNum" sz="quarter" idx="12"/>
          </p:nvPr>
        </p:nvSpPr>
        <p:spPr bwMode="auto">
          <a:xfrm>
            <a:off x="6948264" y="6440664"/>
            <a:ext cx="2057400" cy="365125"/>
          </a:xfrm>
        </p:spPr>
        <p:txBody>
          <a:bodyPr/>
          <a:lstStyle/>
          <a:p>
            <a:pPr>
              <a:defRPr/>
            </a:pPr>
            <a:r>
              <a:rPr sz="1400">
                <a:solidFill>
                  <a:schemeClr val="tx1"/>
                </a:solidFill>
                <a:latin typeface="Times New Roman"/>
                <a:cs typeface="Times New Roman"/>
              </a:rPr>
              <a:t>6</a:t>
            </a:r>
            <a:endParaRPr/>
          </a:p>
        </p:txBody>
      </p:sp>
      <p:sp>
        <p:nvSpPr>
          <p:cNvPr id="6" name="TextBox 2"/>
          <p:cNvSpPr txBox="1"/>
          <p:nvPr/>
        </p:nvSpPr>
        <p:spPr bwMode="auto">
          <a:xfrm>
            <a:off x="1028452" y="111244"/>
            <a:ext cx="8215051" cy="338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ru-RU" b="1">
                <a:solidFill>
                  <a:srgbClr val="CC9900"/>
                </a:solidFill>
                <a:latin typeface="Times New Roman"/>
                <a:cs typeface="Times New Roman"/>
              </a:rPr>
              <a:t>ФАСАД</a:t>
            </a:r>
            <a:r>
              <a:rPr lang="en-US" b="1">
                <a:solidFill>
                  <a:srgbClr val="CC9900"/>
                </a:solidFill>
                <a:latin typeface="Times New Roman"/>
                <a:cs typeface="Times New Roman"/>
              </a:rPr>
              <a:t> </a:t>
            </a:r>
            <a:r>
              <a:rPr lang="ru-RU" b="1">
                <a:solidFill>
                  <a:srgbClr val="CC9900"/>
                </a:solidFill>
                <a:latin typeface="Times New Roman"/>
                <a:cs typeface="Times New Roman"/>
              </a:rPr>
              <a:t>ТЕАТРА КУКОЛ. ЦВЕТОВОЕ РЕШЕНИЕ</a:t>
            </a:r>
            <a:endParaRPr/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3"/>
          <a:stretch/>
        </p:blipFill>
        <p:spPr bwMode="auto">
          <a:xfrm>
            <a:off x="179513" y="87476"/>
            <a:ext cx="754479" cy="86400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8" name=" 6"/>
          <p:cNvSpPr/>
          <p:nvPr/>
        </p:nvSpPr>
        <p:spPr bwMode="auto">
          <a:xfrm>
            <a:off x="4444560" y="3291840"/>
            <a:ext cx="255024" cy="365795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defRPr/>
            </a:pPr>
            <a:endParaRPr/>
          </a:p>
        </p:txBody>
      </p:sp>
      <p:sp>
        <p:nvSpPr>
          <p:cNvPr id="9" name=" 8"/>
          <p:cNvSpPr/>
          <p:nvPr/>
        </p:nvSpPr>
        <p:spPr bwMode="auto">
          <a:xfrm>
            <a:off x="4444560" y="3291840"/>
            <a:ext cx="255024" cy="365795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defRPr/>
            </a:pPr>
            <a:endParaRPr/>
          </a:p>
        </p:txBody>
      </p:sp>
      <p:pic>
        <p:nvPicPr>
          <p:cNvPr id="10" name="Рисунок 10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1028452" y="691305"/>
            <a:ext cx="1015033" cy="1353377"/>
          </a:xfrm>
          <a:prstGeom prst="rect">
            <a:avLst/>
          </a:prstGeom>
        </p:spPr>
      </p:pic>
      <p:sp>
        <p:nvSpPr>
          <p:cNvPr id="11" name="TextBox 14"/>
          <p:cNvSpPr txBox="1"/>
          <p:nvPr/>
        </p:nvSpPr>
        <p:spPr bwMode="auto">
          <a:xfrm>
            <a:off x="827583" y="5653209"/>
            <a:ext cx="7849050" cy="914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1800">
                <a:latin typeface="Times New Roman"/>
                <a:ea typeface="Times New Roman"/>
              </a:rPr>
              <a:t>Цветовое решение определено </a:t>
            </a:r>
            <a:r>
              <a:rPr lang="ru-RU" sz="1800">
                <a:latin typeface="Times New Roman"/>
                <a:ea typeface="Times New Roman"/>
              </a:rPr>
              <a:t>с учётом окружающей </a:t>
            </a:r>
            <a:endParaRPr/>
          </a:p>
          <a:p>
            <a:pPr algn="ctr">
              <a:defRPr/>
            </a:pPr>
            <a:r>
              <a:rPr lang="ru-RU" sz="1800">
                <a:latin typeface="Times New Roman"/>
                <a:ea typeface="Times New Roman"/>
              </a:rPr>
              <a:t>градостроительной  среды</a:t>
            </a:r>
            <a:endParaRPr/>
          </a:p>
          <a:p>
            <a:pPr algn="ctr">
              <a:defRPr/>
            </a:pPr>
            <a:r>
              <a:rPr lang="ru-RU">
                <a:latin typeface="Times New Roman"/>
              </a:rPr>
              <a:t>Правила благоустройства территории города Твери</a:t>
            </a:r>
            <a:endParaRPr lang="ru-RU"/>
          </a:p>
        </p:txBody>
      </p:sp>
      <p:pic>
        <p:nvPicPr>
          <p:cNvPr id="12" name="Рисунок 2"/>
          <p:cNvPicPr>
            <a:picLocks noChangeAspect="1"/>
          </p:cNvPicPr>
          <p:nvPr/>
        </p:nvPicPr>
        <p:blipFill>
          <a:blip r:embed="rId5"/>
          <a:srcRect l="4742" t="86642" r="65794" b="1212"/>
          <a:stretch/>
        </p:blipFill>
        <p:spPr bwMode="auto">
          <a:xfrm>
            <a:off x="1475656" y="3854591"/>
            <a:ext cx="6867583" cy="16776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="http://schemas.openxmlformats.org/officeDocument/2006/math" xmlns:w="http://schemas.openxmlformats.org/wordprocessingml/2006/main">
      <p:transition advClick="1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Номер слайда 1"/>
          <p:cNvSpPr>
            <a:spLocks noGrp="1"/>
          </p:cNvSpPr>
          <p:nvPr>
            <p:ph type="sldNum" sz="quarter" idx="12"/>
          </p:nvPr>
        </p:nvSpPr>
        <p:spPr bwMode="auto">
          <a:xfrm>
            <a:off x="6934199" y="6261102"/>
            <a:ext cx="2057400" cy="365125"/>
          </a:xfrm>
        </p:spPr>
        <p:txBody>
          <a:bodyPr/>
          <a:lstStyle/>
          <a:p>
            <a:pPr>
              <a:defRPr/>
            </a:pPr>
            <a:r>
              <a:rPr sz="1400">
                <a:solidFill>
                  <a:schemeClr val="tx1"/>
                </a:solidFill>
                <a:latin typeface="Times New Roman"/>
                <a:cs typeface="Times New Roman"/>
              </a:rPr>
              <a:t>7</a:t>
            </a:r>
            <a:endParaRPr/>
          </a:p>
        </p:txBody>
      </p:sp>
      <p:sp>
        <p:nvSpPr>
          <p:cNvPr id="5" name="TextBox 2"/>
          <p:cNvSpPr txBox="1"/>
          <p:nvPr/>
        </p:nvSpPr>
        <p:spPr bwMode="auto">
          <a:xfrm>
            <a:off x="933992" y="268343"/>
            <a:ext cx="7936168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ru-RU" b="1">
                <a:solidFill>
                  <a:srgbClr val="CC9900"/>
                </a:solidFill>
                <a:latin typeface="Times New Roman"/>
                <a:cs typeface="Times New Roman"/>
              </a:rPr>
              <a:t>РЕМОНТ ВЕСТИБЮЛЯ ТЕАТРА КУКОЛ</a:t>
            </a:r>
            <a:r>
              <a:rPr lang="en-US" b="1">
                <a:solidFill>
                  <a:srgbClr val="CC9900"/>
                </a:solidFill>
                <a:latin typeface="Times New Roman"/>
                <a:cs typeface="Times New Roman"/>
              </a:rPr>
              <a:t> (1 ЭТАЖ)</a:t>
            </a:r>
            <a:endParaRPr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/>
          <a:stretch/>
        </p:blipFill>
        <p:spPr bwMode="auto">
          <a:xfrm>
            <a:off x="179513" y="87476"/>
            <a:ext cx="754479" cy="86400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7" name="Скругленный прямоугольник 13"/>
          <p:cNvSpPr/>
          <p:nvPr/>
        </p:nvSpPr>
        <p:spPr bwMode="auto">
          <a:xfrm>
            <a:off x="1322501" y="2060848"/>
            <a:ext cx="3602895" cy="396044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defRPr/>
            </a:pPr>
            <a:endParaRPr lang="ru-RU" dirty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algn="ctr">
              <a:lnSpc>
                <a:spcPct val="90000"/>
              </a:lnSpc>
              <a:defRPr/>
            </a:pPr>
            <a:endParaRPr lang="ru-RU" dirty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algn="ctr">
              <a:lnSpc>
                <a:spcPct val="90000"/>
              </a:lnSpc>
              <a:defRPr/>
            </a:pPr>
            <a:endParaRPr lang="ru-RU" dirty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algn="ctr">
              <a:lnSpc>
                <a:spcPct val="90000"/>
              </a:lnSpc>
              <a:defRPr/>
            </a:pPr>
            <a:r>
              <a:rPr lang="ru-RU" dirty="0">
                <a:solidFill>
                  <a:schemeClr val="tx1"/>
                </a:solidFill>
                <a:latin typeface="Times New Roman"/>
                <a:cs typeface="Times New Roman"/>
              </a:rPr>
              <a:t>Виды работ: </a:t>
            </a:r>
            <a:endParaRPr dirty="0"/>
          </a:p>
          <a:p>
            <a:pPr marL="285750" indent="-285750">
              <a:lnSpc>
                <a:spcPct val="90000"/>
              </a:lnSpc>
              <a:buFont typeface="Wingdings"/>
              <a:buChar char="ü"/>
              <a:defRPr/>
            </a:pPr>
            <a:r>
              <a:rPr lang="ru-RU" dirty="0">
                <a:solidFill>
                  <a:schemeClr val="tx1"/>
                </a:solidFill>
                <a:latin typeface="Times New Roman"/>
                <a:cs typeface="Times New Roman"/>
              </a:rPr>
              <a:t>Разборка облицовки стен</a:t>
            </a:r>
            <a:endParaRPr dirty="0"/>
          </a:p>
          <a:p>
            <a:pPr marL="285750" indent="-285750">
              <a:lnSpc>
                <a:spcPct val="90000"/>
              </a:lnSpc>
              <a:buFont typeface="Wingdings"/>
              <a:buChar char="ü"/>
              <a:defRPr/>
            </a:pPr>
            <a:r>
              <a:rPr lang="ru-RU" dirty="0">
                <a:solidFill>
                  <a:schemeClr val="tx1"/>
                </a:solidFill>
                <a:latin typeface="Times New Roman"/>
                <a:cs typeface="Times New Roman"/>
              </a:rPr>
              <a:t>Ремонт стен (штукатурка, окраска)</a:t>
            </a:r>
            <a:endParaRPr dirty="0"/>
          </a:p>
          <a:p>
            <a:pPr marL="285750" indent="-285750">
              <a:lnSpc>
                <a:spcPct val="90000"/>
              </a:lnSpc>
              <a:buFont typeface="Wingdings"/>
              <a:buChar char="ü"/>
              <a:defRPr/>
            </a:pPr>
            <a:r>
              <a:rPr lang="ru-RU" dirty="0">
                <a:solidFill>
                  <a:schemeClr val="tx1"/>
                </a:solidFill>
                <a:latin typeface="Times New Roman"/>
                <a:cs typeface="Times New Roman"/>
              </a:rPr>
              <a:t>Демонтаж-монтаж </a:t>
            </a:r>
            <a:r>
              <a:rPr lang="ru-RU" dirty="0" err="1">
                <a:solidFill>
                  <a:schemeClr val="tx1"/>
                </a:solidFill>
                <a:latin typeface="Times New Roman"/>
                <a:cs typeface="Times New Roman"/>
              </a:rPr>
              <a:t>ступений</a:t>
            </a:r>
            <a:r>
              <a:rPr lang="ru-RU" dirty="0">
                <a:solidFill>
                  <a:schemeClr val="tx1"/>
                </a:solidFill>
                <a:latin typeface="Times New Roman"/>
                <a:cs typeface="Times New Roman"/>
              </a:rPr>
              <a:t>, укладка плиткой </a:t>
            </a:r>
            <a:endParaRPr dirty="0"/>
          </a:p>
          <a:p>
            <a:pPr marL="285750" indent="-285750">
              <a:lnSpc>
                <a:spcPct val="90000"/>
              </a:lnSpc>
              <a:buFont typeface="Wingdings"/>
              <a:buChar char="ü"/>
              <a:defRPr/>
            </a:pPr>
            <a:r>
              <a:rPr lang="ru-RU" dirty="0">
                <a:solidFill>
                  <a:schemeClr val="tx1"/>
                </a:solidFill>
                <a:latin typeface="Times New Roman"/>
                <a:cs typeface="Times New Roman"/>
              </a:rPr>
              <a:t>Облицовка пола гардеробных плиткой</a:t>
            </a:r>
            <a:endParaRPr dirty="0"/>
          </a:p>
          <a:p>
            <a:pPr marL="285750" indent="-285750">
              <a:lnSpc>
                <a:spcPct val="90000"/>
              </a:lnSpc>
              <a:buFont typeface="Wingdings"/>
              <a:buChar char="ü"/>
              <a:defRPr/>
            </a:pPr>
            <a:r>
              <a:rPr lang="ru-RU" dirty="0">
                <a:solidFill>
                  <a:schemeClr val="tx1"/>
                </a:solidFill>
                <a:latin typeface="Times New Roman"/>
                <a:cs typeface="Times New Roman"/>
              </a:rPr>
              <a:t>Окраска потолка</a:t>
            </a:r>
            <a:endParaRPr dirty="0"/>
          </a:p>
          <a:p>
            <a:pPr marL="285750" indent="-285750">
              <a:lnSpc>
                <a:spcPct val="90000"/>
              </a:lnSpc>
              <a:buFont typeface="Wingdings"/>
              <a:buChar char="ü"/>
              <a:defRPr/>
            </a:pPr>
            <a:r>
              <a:rPr lang="ru-RU" dirty="0">
                <a:solidFill>
                  <a:schemeClr val="tx1"/>
                </a:solidFill>
                <a:latin typeface="Times New Roman"/>
                <a:cs typeface="Times New Roman"/>
              </a:rPr>
              <a:t>Замена дверей</a:t>
            </a:r>
            <a:endParaRPr dirty="0"/>
          </a:p>
          <a:p>
            <a:pPr marL="285750" indent="-285750">
              <a:lnSpc>
                <a:spcPct val="90000"/>
              </a:lnSpc>
              <a:buFont typeface="Wingdings"/>
              <a:buChar char="ü"/>
              <a:defRPr/>
            </a:pPr>
            <a:r>
              <a:rPr lang="ru-RU" dirty="0">
                <a:solidFill>
                  <a:schemeClr val="tx1"/>
                </a:solidFill>
                <a:latin typeface="Times New Roman"/>
                <a:cs typeface="Times New Roman"/>
              </a:rPr>
              <a:t>Замена гардеробной стойки  </a:t>
            </a:r>
            <a:endParaRPr dirty="0"/>
          </a:p>
          <a:p>
            <a:pPr marL="285750" indent="-285750">
              <a:lnSpc>
                <a:spcPct val="90000"/>
              </a:lnSpc>
              <a:buFont typeface="Wingdings"/>
              <a:buChar char="ü"/>
              <a:defRPr/>
            </a:pPr>
            <a:r>
              <a:rPr lang="ru-RU" dirty="0">
                <a:solidFill>
                  <a:schemeClr val="tx1"/>
                </a:solidFill>
                <a:latin typeface="Times New Roman"/>
                <a:cs typeface="Times New Roman"/>
              </a:rPr>
              <a:t>Ремонт </a:t>
            </a:r>
            <a:r>
              <a:rPr lang="ru-RU" dirty="0" err="1">
                <a:solidFill>
                  <a:schemeClr val="tx1"/>
                </a:solidFill>
                <a:latin typeface="Times New Roman"/>
                <a:cs typeface="Times New Roman"/>
              </a:rPr>
              <a:t>электроцеха</a:t>
            </a:r>
            <a:r>
              <a:rPr lang="ru-RU" dirty="0">
                <a:solidFill>
                  <a:schemeClr val="tx1"/>
                </a:solidFill>
                <a:latin typeface="Times New Roman"/>
                <a:cs typeface="Times New Roman"/>
              </a:rPr>
              <a:t> и </a:t>
            </a:r>
            <a:r>
              <a:rPr lang="ru-RU" dirty="0" err="1">
                <a:solidFill>
                  <a:schemeClr val="tx1"/>
                </a:solidFill>
                <a:latin typeface="Times New Roman"/>
                <a:cs typeface="Times New Roman"/>
              </a:rPr>
              <a:t>электрощитовой</a:t>
            </a:r>
            <a:r>
              <a:rPr lang="ru-RU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endParaRPr dirty="0"/>
          </a:p>
          <a:p>
            <a:pPr marL="285750" indent="-285750">
              <a:lnSpc>
                <a:spcPct val="90000"/>
              </a:lnSpc>
              <a:buFont typeface="Wingdings"/>
              <a:buChar char="ü"/>
              <a:defRPr/>
            </a:pPr>
            <a:r>
              <a:rPr lang="ru-RU" dirty="0">
                <a:solidFill>
                  <a:schemeClr val="tx1"/>
                </a:solidFill>
                <a:latin typeface="Times New Roman"/>
                <a:cs typeface="Times New Roman"/>
              </a:rPr>
              <a:t>Ремонт помещений туалетов</a:t>
            </a:r>
            <a:endParaRPr dirty="0"/>
          </a:p>
          <a:p>
            <a:pPr marL="285750" indent="-285750">
              <a:lnSpc>
                <a:spcPct val="90000"/>
              </a:lnSpc>
              <a:buFont typeface="Wingdings"/>
              <a:buChar char="ü"/>
              <a:defRPr/>
            </a:pPr>
            <a:endParaRPr lang="ru-RU" dirty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>
              <a:lnSpc>
                <a:spcPct val="90000"/>
              </a:lnSpc>
              <a:defRPr/>
            </a:pPr>
            <a:endParaRPr lang="ru-RU" dirty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algn="ctr">
              <a:lnSpc>
                <a:spcPct val="90000"/>
              </a:lnSpc>
              <a:defRPr/>
            </a:pPr>
            <a:endParaRPr lang="ru-RU" dirty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algn="ctr">
              <a:lnSpc>
                <a:spcPct val="90000"/>
              </a:lnSpc>
              <a:defRPr/>
            </a:pPr>
            <a:endParaRPr lang="ru-RU" dirty="0">
              <a:latin typeface="Times New Roman"/>
              <a:ea typeface="Times New Roman"/>
              <a:cs typeface="Times New Roman"/>
            </a:endParaRPr>
          </a:p>
        </p:txBody>
      </p:sp>
      <p:pic>
        <p:nvPicPr>
          <p:cNvPr id="8" name="Рисунок 9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5116719" y="926957"/>
            <a:ext cx="3701514" cy="2776135"/>
          </a:xfrm>
          <a:prstGeom prst="rect">
            <a:avLst/>
          </a:prstGeom>
        </p:spPr>
      </p:pic>
      <p:sp>
        <p:nvSpPr>
          <p:cNvPr id="9" name="Скругленный прямоугольник 16"/>
          <p:cNvSpPr/>
          <p:nvPr/>
        </p:nvSpPr>
        <p:spPr bwMode="auto">
          <a:xfrm>
            <a:off x="1474900" y="926956"/>
            <a:ext cx="3308872" cy="1084475"/>
          </a:xfrm>
          <a:prstGeom prst="roundRect">
            <a:avLst>
              <a:gd name="adj" fmla="val 16667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defRPr/>
            </a:pPr>
            <a:endParaRPr lang="ru-RU" sz="1600" dirty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algn="ctr">
              <a:lnSpc>
                <a:spcPct val="90000"/>
              </a:lnSpc>
              <a:defRPr/>
            </a:pPr>
            <a:endParaRPr lang="ru-RU" sz="1600" dirty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algn="ctr">
              <a:lnSpc>
                <a:spcPct val="90000"/>
              </a:lnSpc>
              <a:defRPr/>
            </a:pPr>
            <a:r>
              <a:rPr lang="ru-RU" dirty="0">
                <a:solidFill>
                  <a:schemeClr val="tx1"/>
                </a:solidFill>
                <a:latin typeface="Times New Roman"/>
                <a:cs typeface="Times New Roman"/>
              </a:rPr>
              <a:t>Стоимость ремонта </a:t>
            </a:r>
            <a:endParaRPr dirty="0"/>
          </a:p>
          <a:p>
            <a:pPr algn="ctr">
              <a:lnSpc>
                <a:spcPct val="90000"/>
              </a:lnSpc>
              <a:defRPr/>
            </a:pPr>
            <a:r>
              <a:rPr lang="ru-RU" dirty="0">
                <a:solidFill>
                  <a:schemeClr val="tx1"/>
                </a:solidFill>
                <a:latin typeface="Times New Roman"/>
                <a:cs typeface="Times New Roman"/>
              </a:rPr>
              <a:t>вестибюля (262,5 кв. м.)</a:t>
            </a:r>
            <a:endParaRPr dirty="0">
              <a:latin typeface="Times New Roman"/>
              <a:cs typeface="Times New Roman"/>
            </a:endParaRPr>
          </a:p>
          <a:p>
            <a:pPr algn="ctr">
              <a:lnSpc>
                <a:spcPct val="90000"/>
              </a:lnSpc>
              <a:defRPr/>
            </a:pPr>
            <a:r>
              <a:rPr lang="ru-RU" dirty="0">
                <a:solidFill>
                  <a:schemeClr val="tx1"/>
                </a:solidFill>
                <a:latin typeface="Times New Roman"/>
                <a:cs typeface="Times New Roman"/>
              </a:rPr>
              <a:t> 4 557,01 тыс. руб.</a:t>
            </a:r>
            <a:endParaRPr dirty="0">
              <a:latin typeface="Times New Roman"/>
              <a:cs typeface="Times New Roman"/>
            </a:endParaRPr>
          </a:p>
          <a:p>
            <a:pPr algn="ctr">
              <a:lnSpc>
                <a:spcPct val="90000"/>
              </a:lnSpc>
              <a:defRPr/>
            </a:pPr>
            <a:endParaRPr lang="ru-RU" dirty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algn="ctr">
              <a:lnSpc>
                <a:spcPct val="90000"/>
              </a:lnSpc>
              <a:defRPr/>
            </a:pPr>
            <a:endParaRPr lang="ru-RU" dirty="0">
              <a:latin typeface="Times New Roman"/>
              <a:ea typeface="Times New Roman"/>
              <a:cs typeface="Times New Roman"/>
            </a:endParaRPr>
          </a:p>
        </p:txBody>
      </p:sp>
      <p:pic>
        <p:nvPicPr>
          <p:cNvPr id="10" name="Рисунок 2"/>
          <p:cNvPicPr>
            <a:picLocks noChangeAspect="1"/>
          </p:cNvPicPr>
          <p:nvPr/>
        </p:nvPicPr>
        <p:blipFill>
          <a:blip r:embed="rId4"/>
          <a:srcRect t="73100" r="70939"/>
          <a:stretch/>
        </p:blipFill>
        <p:spPr bwMode="auto">
          <a:xfrm>
            <a:off x="5668247" y="4034135"/>
            <a:ext cx="2598457" cy="184482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 bwMode="auto">
          <a:xfrm>
            <a:off x="5668247" y="6041388"/>
            <a:ext cx="2598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ru-RU">
                <a:latin typeface="Times New Roman"/>
                <a:cs typeface="Times New Roman"/>
              </a:rPr>
              <a:t>П</a:t>
            </a:r>
            <a:r>
              <a:rPr lang="en-US">
                <a:latin typeface="Times New Roman"/>
                <a:cs typeface="Times New Roman"/>
              </a:rPr>
              <a:t>литка керамогранит</a:t>
            </a:r>
            <a:endParaRPr lang="ru-RU">
              <a:latin typeface="Times New Roman"/>
              <a:cs typeface="Times New Roman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="http://schemas.openxmlformats.org/officeDocument/2006/math" xmlns:w="http://schemas.openxmlformats.org/wordprocessingml/2006/main">
      <p:transition advClick="1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Номер слайда 1"/>
          <p:cNvSpPr>
            <a:spLocks noGrp="1"/>
          </p:cNvSpPr>
          <p:nvPr>
            <p:ph type="sldNum" sz="quarter" idx="12"/>
          </p:nvPr>
        </p:nvSpPr>
        <p:spPr bwMode="auto">
          <a:xfrm>
            <a:off x="6934199" y="6261102"/>
            <a:ext cx="2057400" cy="365125"/>
          </a:xfrm>
        </p:spPr>
        <p:txBody>
          <a:bodyPr/>
          <a:lstStyle/>
          <a:p>
            <a:pPr>
              <a:defRPr/>
            </a:pPr>
            <a:r>
              <a:rPr lang="en-US" sz="1400">
                <a:solidFill>
                  <a:schemeClr val="tx1"/>
                </a:solidFill>
                <a:latin typeface="Times New Roman"/>
                <a:cs typeface="Times New Roman"/>
              </a:rPr>
              <a:t>8</a:t>
            </a:r>
            <a:endParaRPr sz="140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/>
          <a:stretch/>
        </p:blipFill>
        <p:spPr bwMode="auto">
          <a:xfrm>
            <a:off x="179513" y="87476"/>
            <a:ext cx="754479" cy="86400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6" name="TextBox 2"/>
          <p:cNvSpPr txBox="1"/>
          <p:nvPr/>
        </p:nvSpPr>
        <p:spPr bwMode="auto">
          <a:xfrm>
            <a:off x="827584" y="231773"/>
            <a:ext cx="7936816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ru-RU" b="1">
                <a:solidFill>
                  <a:srgbClr val="CC9900"/>
                </a:solidFill>
                <a:latin typeface="Times New Roman"/>
                <a:cs typeface="Times New Roman"/>
              </a:rPr>
              <a:t> ВЕСТИБЮЛ</a:t>
            </a:r>
            <a:r>
              <a:rPr lang="en-US" b="1">
                <a:solidFill>
                  <a:srgbClr val="CC9900"/>
                </a:solidFill>
                <a:latin typeface="Times New Roman"/>
                <a:cs typeface="Times New Roman"/>
              </a:rPr>
              <a:t>Ь</a:t>
            </a:r>
            <a:r>
              <a:rPr lang="en-US"/>
              <a:t> </a:t>
            </a:r>
            <a:r>
              <a:rPr lang="ru-RU" b="1">
                <a:solidFill>
                  <a:srgbClr val="CC9900"/>
                </a:solidFill>
                <a:latin typeface="Times New Roman"/>
                <a:cs typeface="Times New Roman"/>
              </a:rPr>
              <a:t>ТЕАТРА КУКОЛ</a:t>
            </a:r>
            <a:r>
              <a:rPr lang="en-US" b="1">
                <a:solidFill>
                  <a:srgbClr val="CC9900"/>
                </a:solidFill>
                <a:latin typeface="Times New Roman"/>
                <a:cs typeface="Times New Roman"/>
              </a:rPr>
              <a:t> ПОСЛЕ РЕМОНТА</a:t>
            </a:r>
            <a:endParaRPr/>
          </a:p>
        </p:txBody>
      </p:sp>
      <p:pic>
        <p:nvPicPr>
          <p:cNvPr id="7" name="Рисунок 3"/>
          <p:cNvPicPr>
            <a:picLocks noChangeAspect="1"/>
          </p:cNvPicPr>
          <p:nvPr/>
        </p:nvPicPr>
        <p:blipFill>
          <a:blip r:embed="rId3"/>
          <a:srcRect l="10349" t="10883" r="10087" b="3405"/>
          <a:stretch/>
        </p:blipFill>
        <p:spPr bwMode="auto">
          <a:xfrm>
            <a:off x="1123097" y="717701"/>
            <a:ext cx="3542501" cy="2697289"/>
          </a:xfrm>
          <a:prstGeom prst="rect">
            <a:avLst/>
          </a:prstGeom>
        </p:spPr>
      </p:pic>
      <p:pic>
        <p:nvPicPr>
          <p:cNvPr id="8" name="Рисунок 12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1123097" y="3543393"/>
            <a:ext cx="3542501" cy="2716973"/>
          </a:xfrm>
          <a:prstGeom prst="rect">
            <a:avLst/>
          </a:prstGeom>
        </p:spPr>
      </p:pic>
      <p:pic>
        <p:nvPicPr>
          <p:cNvPr id="9" name="Рисунок 4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4862369" y="741159"/>
            <a:ext cx="3660525" cy="2673831"/>
          </a:xfrm>
          <a:prstGeom prst="rect">
            <a:avLst/>
          </a:prstGeom>
        </p:spPr>
      </p:pic>
      <p:pic>
        <p:nvPicPr>
          <p:cNvPr id="10" name="Рисунок 14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>
            <a:off x="4821750" y="3537885"/>
            <a:ext cx="3696508" cy="272247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="http://schemas.openxmlformats.org/officeDocument/2006/math" xmlns:w="http://schemas.openxmlformats.org/wordprocessingml/2006/main">
      <p:transition advClick="1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Номер слайда 1"/>
          <p:cNvSpPr>
            <a:spLocks noGrp="1"/>
          </p:cNvSpPr>
          <p:nvPr>
            <p:ph type="sldNum" sz="quarter" idx="12"/>
          </p:nvPr>
        </p:nvSpPr>
        <p:spPr bwMode="auto">
          <a:xfrm>
            <a:off x="6934200" y="6394452"/>
            <a:ext cx="2057400" cy="365125"/>
          </a:xfrm>
        </p:spPr>
        <p:txBody>
          <a:bodyPr/>
          <a:lstStyle/>
          <a:p>
            <a:pPr>
              <a:defRPr/>
            </a:pPr>
            <a:r>
              <a:rPr lang="en-US" sz="1400">
                <a:solidFill>
                  <a:schemeClr val="tx1"/>
                </a:solidFill>
                <a:latin typeface="Times New Roman"/>
                <a:cs typeface="Times New Roman"/>
              </a:rPr>
              <a:t>9</a:t>
            </a:r>
            <a:endParaRPr lang="ru-RU" sz="140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5" name="TextBox 2"/>
          <p:cNvSpPr txBox="1"/>
          <p:nvPr/>
        </p:nvSpPr>
        <p:spPr bwMode="auto">
          <a:xfrm>
            <a:off x="946930" y="96383"/>
            <a:ext cx="7937319" cy="338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ru-RU" b="1">
                <a:solidFill>
                  <a:srgbClr val="CC9900"/>
                </a:solidFill>
                <a:latin typeface="Times New Roman"/>
                <a:cs typeface="Times New Roman"/>
              </a:rPr>
              <a:t>РЕМОНТ ФОЙЕ И ЗРИТЕЛЬНОГО ЗАЛА</a:t>
            </a:r>
            <a:r>
              <a:rPr lang="en-US" b="1">
                <a:solidFill>
                  <a:srgbClr val="CC9900"/>
                </a:solidFill>
                <a:latin typeface="Times New Roman"/>
                <a:cs typeface="Times New Roman"/>
              </a:rPr>
              <a:t> (2 ЭТАЖ)</a:t>
            </a:r>
            <a:endParaRPr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/>
          <a:stretch/>
        </p:blipFill>
        <p:spPr bwMode="auto">
          <a:xfrm>
            <a:off x="179513" y="87476"/>
            <a:ext cx="754479" cy="86400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7" name="Рисунок 8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5442226" y="731518"/>
            <a:ext cx="3476556" cy="2607417"/>
          </a:xfrm>
          <a:prstGeom prst="rect">
            <a:avLst/>
          </a:prstGeom>
        </p:spPr>
      </p:pic>
      <p:pic>
        <p:nvPicPr>
          <p:cNvPr id="8" name="Рисунок 15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5442227" y="3642862"/>
            <a:ext cx="3476555" cy="2607417"/>
          </a:xfrm>
          <a:prstGeom prst="rect">
            <a:avLst/>
          </a:prstGeom>
        </p:spPr>
      </p:pic>
      <p:sp>
        <p:nvSpPr>
          <p:cNvPr id="9" name="Скругленный прямоугольник 17"/>
          <p:cNvSpPr/>
          <p:nvPr/>
        </p:nvSpPr>
        <p:spPr bwMode="auto">
          <a:xfrm>
            <a:off x="1005123" y="519416"/>
            <a:ext cx="4286958" cy="605328"/>
          </a:xfrm>
          <a:prstGeom prst="roundRect">
            <a:avLst>
              <a:gd name="adj" fmla="val 16667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defRPr/>
            </a:pPr>
            <a:endParaRPr lang="ru-RU" sz="160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algn="ctr">
              <a:lnSpc>
                <a:spcPct val="90000"/>
              </a:lnSpc>
              <a:defRPr/>
            </a:pPr>
            <a:endParaRPr lang="ru-RU" sz="160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algn="ctr">
              <a:lnSpc>
                <a:spcPct val="90000"/>
              </a:lnSpc>
              <a:defRPr/>
            </a:pPr>
            <a:endParaRPr lang="ru-RU" sz="160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algn="ctr">
              <a:lnSpc>
                <a:spcPct val="90000"/>
              </a:lnSpc>
              <a:defRPr/>
            </a:pPr>
            <a:endParaRPr lang="ru-RU" sz="160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algn="ctr">
              <a:lnSpc>
                <a:spcPct val="90000"/>
              </a:lnSpc>
              <a:defRPr/>
            </a:pPr>
            <a:endParaRPr lang="ru-RU" sz="160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algn="ctr">
              <a:lnSpc>
                <a:spcPct val="90000"/>
              </a:lnSpc>
              <a:defRPr/>
            </a:pPr>
            <a:endParaRPr lang="ru-RU" sz="160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algn="ctr">
              <a:lnSpc>
                <a:spcPct val="90000"/>
              </a:lnSpc>
              <a:defRPr/>
            </a:pPr>
            <a:endParaRPr lang="ru-RU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algn="ctr">
              <a:lnSpc>
                <a:spcPct val="90000"/>
              </a:lnSpc>
              <a:defRPr/>
            </a:pPr>
            <a:endParaRPr lang="ru-RU" sz="160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algn="ctr">
              <a:lnSpc>
                <a:spcPct val="90000"/>
              </a:lnSpc>
              <a:defRPr/>
            </a:pPr>
            <a:r>
              <a:rPr lang="ru-RU">
                <a:solidFill>
                  <a:schemeClr val="tx1"/>
                </a:solidFill>
                <a:latin typeface="Times New Roman"/>
                <a:cs typeface="Times New Roman"/>
              </a:rPr>
              <a:t>Стоимость ремонта  фойе (581 кв. м.) </a:t>
            </a:r>
            <a:endParaRPr>
              <a:latin typeface="Times New Roman"/>
              <a:cs typeface="Times New Roman"/>
            </a:endParaRPr>
          </a:p>
          <a:p>
            <a:pPr algn="ctr">
              <a:lnSpc>
                <a:spcPct val="90000"/>
              </a:lnSpc>
              <a:defRPr/>
            </a:pPr>
            <a:r>
              <a:rPr lang="ru-RU">
                <a:solidFill>
                  <a:schemeClr val="tx1"/>
                </a:solidFill>
                <a:latin typeface="Times New Roman"/>
                <a:cs typeface="Times New Roman"/>
              </a:rPr>
              <a:t>25 984,3 тыс. руб.</a:t>
            </a:r>
            <a:endParaRPr>
              <a:latin typeface="Times New Roman"/>
              <a:cs typeface="Times New Roman"/>
            </a:endParaRPr>
          </a:p>
          <a:p>
            <a:pPr algn="ctr">
              <a:lnSpc>
                <a:spcPct val="90000"/>
              </a:lnSpc>
              <a:defRPr/>
            </a:pPr>
            <a:endParaRPr lang="ru-RU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algn="ctr">
              <a:lnSpc>
                <a:spcPct val="90000"/>
              </a:lnSpc>
              <a:defRPr/>
            </a:pPr>
            <a:endParaRPr lang="ru-RU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algn="ctr">
              <a:lnSpc>
                <a:spcPct val="90000"/>
              </a:lnSpc>
              <a:defRPr/>
            </a:pPr>
            <a:endParaRPr lang="ru-RU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algn="ctr">
              <a:lnSpc>
                <a:spcPct val="90000"/>
              </a:lnSpc>
              <a:defRPr/>
            </a:pPr>
            <a:endParaRPr lang="ru-RU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algn="ctr">
              <a:lnSpc>
                <a:spcPct val="90000"/>
              </a:lnSpc>
              <a:defRPr/>
            </a:pPr>
            <a:endParaRPr lang="ru-RU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algn="ctr">
              <a:lnSpc>
                <a:spcPct val="90000"/>
              </a:lnSpc>
              <a:defRPr/>
            </a:pPr>
            <a:endParaRPr lang="ru-RU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marL="285750" indent="-285750" algn="ctr">
              <a:lnSpc>
                <a:spcPct val="90000"/>
              </a:lnSpc>
              <a:buFont typeface="Wingdings"/>
              <a:buChar char="ü"/>
              <a:defRPr/>
            </a:pPr>
            <a:endParaRPr lang="ru-RU">
              <a:latin typeface="Times New Roman"/>
              <a:ea typeface="Times New Roman"/>
              <a:cs typeface="Times New Roman"/>
            </a:endParaRPr>
          </a:p>
        </p:txBody>
      </p:sp>
      <p:sp>
        <p:nvSpPr>
          <p:cNvPr id="10" name="Скругленный прямоугольник 18"/>
          <p:cNvSpPr/>
          <p:nvPr/>
        </p:nvSpPr>
        <p:spPr bwMode="auto">
          <a:xfrm>
            <a:off x="755576" y="1198919"/>
            <a:ext cx="4536505" cy="5326425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defRPr/>
            </a:pPr>
            <a:endParaRPr lang="en-US" sz="160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algn="ctr">
              <a:lnSpc>
                <a:spcPct val="90000"/>
              </a:lnSpc>
              <a:defRPr/>
            </a:pPr>
            <a:endParaRPr/>
          </a:p>
          <a:p>
            <a:pPr algn="ctr">
              <a:lnSpc>
                <a:spcPct val="90000"/>
              </a:lnSpc>
              <a:defRPr/>
            </a:pPr>
            <a:r>
              <a:rPr lang="ru-RU">
                <a:solidFill>
                  <a:schemeClr val="tx1"/>
                </a:solidFill>
                <a:latin typeface="Times New Roman"/>
                <a:cs typeface="Times New Roman"/>
              </a:rPr>
              <a:t>Виды работ: </a:t>
            </a:r>
            <a:endParaRPr/>
          </a:p>
          <a:p>
            <a:pPr marL="285750" indent="-285750">
              <a:lnSpc>
                <a:spcPct val="90000"/>
              </a:lnSpc>
              <a:buFont typeface="Wingdings"/>
              <a:buChar char="ü"/>
              <a:defRPr/>
            </a:pPr>
            <a:r>
              <a:rPr lang="ru-RU">
                <a:solidFill>
                  <a:schemeClr val="tx1"/>
                </a:solidFill>
                <a:latin typeface="Times New Roman"/>
                <a:cs typeface="Times New Roman"/>
              </a:rPr>
              <a:t>Разборка паркетного пола, устройство холла из керамогранита (по проекту)</a:t>
            </a:r>
            <a:endParaRPr/>
          </a:p>
          <a:p>
            <a:pPr marL="285750" indent="-285750">
              <a:lnSpc>
                <a:spcPct val="90000"/>
              </a:lnSpc>
              <a:buFont typeface="Wingdings"/>
              <a:buChar char="ü"/>
              <a:defRPr/>
            </a:pPr>
            <a:r>
              <a:rPr lang="ru-RU">
                <a:solidFill>
                  <a:schemeClr val="tx1"/>
                </a:solidFill>
                <a:latin typeface="Times New Roman"/>
                <a:cs typeface="Times New Roman"/>
              </a:rPr>
              <a:t>Косметический ремонт стен</a:t>
            </a:r>
            <a:endParaRPr/>
          </a:p>
          <a:p>
            <a:pPr marL="285750" indent="-285750">
              <a:lnSpc>
                <a:spcPct val="90000"/>
              </a:lnSpc>
              <a:buFont typeface="Wingdings"/>
              <a:buChar char="ü"/>
              <a:defRPr/>
            </a:pPr>
            <a:r>
              <a:rPr lang="ru-RU">
                <a:solidFill>
                  <a:schemeClr val="tx1"/>
                </a:solidFill>
                <a:latin typeface="Times New Roman"/>
                <a:cs typeface="Times New Roman"/>
              </a:rPr>
              <a:t>Восстановление росписи сюжетов сказок на стенах</a:t>
            </a:r>
            <a:endParaRPr/>
          </a:p>
          <a:p>
            <a:pPr marL="285750" indent="-285750">
              <a:lnSpc>
                <a:spcPct val="90000"/>
              </a:lnSpc>
              <a:buFont typeface="Wingdings"/>
              <a:buChar char="ü"/>
              <a:defRPr/>
            </a:pPr>
            <a:r>
              <a:rPr lang="ru-RU">
                <a:solidFill>
                  <a:schemeClr val="tx1"/>
                </a:solidFill>
                <a:latin typeface="Times New Roman"/>
                <a:cs typeface="Times New Roman"/>
              </a:rPr>
              <a:t>Демонтаж и монтаж дверных  блоков</a:t>
            </a:r>
            <a:endParaRPr/>
          </a:p>
          <a:p>
            <a:pPr marL="285750" indent="-285750">
              <a:lnSpc>
                <a:spcPct val="90000"/>
              </a:lnSpc>
              <a:buFont typeface="Wingdings"/>
              <a:buChar char="ü"/>
              <a:defRPr/>
            </a:pPr>
            <a:r>
              <a:rPr lang="ru-RU">
                <a:solidFill>
                  <a:schemeClr val="tx1"/>
                </a:solidFill>
                <a:latin typeface="Times New Roman"/>
                <a:cs typeface="Times New Roman"/>
              </a:rPr>
              <a:t>Ремонт стен зрительного зала</a:t>
            </a:r>
            <a:endParaRPr/>
          </a:p>
          <a:p>
            <a:pPr marL="285750" indent="-285750">
              <a:lnSpc>
                <a:spcPct val="90000"/>
              </a:lnSpc>
              <a:buFont typeface="Wingdings"/>
              <a:buChar char="ü"/>
              <a:defRPr/>
            </a:pPr>
            <a:r>
              <a:rPr lang="ru-RU">
                <a:solidFill>
                  <a:schemeClr val="tx1"/>
                </a:solidFill>
                <a:latin typeface="Times New Roman"/>
                <a:cs typeface="Times New Roman"/>
              </a:rPr>
              <a:t>Ремонт потолка зрительного зала</a:t>
            </a:r>
            <a:endParaRPr/>
          </a:p>
          <a:p>
            <a:pPr marL="285750" indent="-285750">
              <a:lnSpc>
                <a:spcPct val="90000"/>
              </a:lnSpc>
              <a:buFont typeface="Wingdings"/>
              <a:buChar char="ü"/>
              <a:defRPr/>
            </a:pPr>
            <a:r>
              <a:rPr lang="ru-RU">
                <a:solidFill>
                  <a:schemeClr val="tx1"/>
                </a:solidFill>
                <a:latin typeface="Times New Roman"/>
                <a:cs typeface="Times New Roman"/>
              </a:rPr>
              <a:t>Замена покрытия пола (ламинат) в зрительном зале на ковролин </a:t>
            </a:r>
            <a:endParaRPr/>
          </a:p>
          <a:p>
            <a:pPr marL="285750" indent="-285750">
              <a:lnSpc>
                <a:spcPct val="90000"/>
              </a:lnSpc>
              <a:buFont typeface="Wingdings"/>
              <a:buChar char="ü"/>
              <a:defRPr/>
            </a:pPr>
            <a:r>
              <a:rPr lang="ru-RU">
                <a:solidFill>
                  <a:schemeClr val="tx1"/>
                </a:solidFill>
                <a:latin typeface="Times New Roman"/>
                <a:cs typeface="Times New Roman"/>
              </a:rPr>
              <a:t>Ремонт служебного балкона (замена облицовки - ламинированное ДСП)</a:t>
            </a:r>
            <a:endParaRPr/>
          </a:p>
          <a:p>
            <a:pPr marL="285750" indent="-285750">
              <a:lnSpc>
                <a:spcPct val="90000"/>
              </a:lnSpc>
              <a:buFont typeface="Wingdings"/>
              <a:buChar char="ü"/>
              <a:defRPr/>
            </a:pPr>
            <a:r>
              <a:rPr lang="ru-RU">
                <a:solidFill>
                  <a:schemeClr val="tx1"/>
                </a:solidFill>
                <a:latin typeface="Times New Roman"/>
                <a:cs typeface="Times New Roman"/>
              </a:rPr>
              <a:t>Ремонт потолка (подвесной)</a:t>
            </a:r>
            <a:endParaRPr/>
          </a:p>
          <a:p>
            <a:pPr marL="285750" indent="-285750">
              <a:lnSpc>
                <a:spcPct val="90000"/>
              </a:lnSpc>
              <a:buFont typeface="Wingdings"/>
              <a:buChar char="ü"/>
              <a:defRPr/>
            </a:pPr>
            <a:r>
              <a:rPr lang="ru-RU">
                <a:solidFill>
                  <a:schemeClr val="tx1"/>
                </a:solidFill>
                <a:latin typeface="Times New Roman"/>
                <a:cs typeface="Times New Roman"/>
              </a:rPr>
              <a:t>Оборудование буфета и живого уголка</a:t>
            </a:r>
            <a:endParaRPr/>
          </a:p>
          <a:p>
            <a:pPr marL="285750" indent="-285750">
              <a:lnSpc>
                <a:spcPct val="90000"/>
              </a:lnSpc>
              <a:buFont typeface="Wingdings"/>
              <a:buChar char="ü"/>
              <a:defRPr/>
            </a:pPr>
            <a:r>
              <a:rPr lang="ru-RU">
                <a:solidFill>
                  <a:schemeClr val="tx1"/>
                </a:solidFill>
                <a:latin typeface="Times New Roman"/>
                <a:cs typeface="Times New Roman"/>
              </a:rPr>
              <a:t>Электромонтажные работы (замена светильников и люстр)</a:t>
            </a:r>
            <a:endParaRPr/>
          </a:p>
          <a:p>
            <a:pPr marL="285750" indent="-285750">
              <a:lnSpc>
                <a:spcPct val="90000"/>
              </a:lnSpc>
              <a:buFont typeface="Wingdings"/>
              <a:buChar char="ü"/>
              <a:defRPr/>
            </a:pPr>
            <a:endParaRPr lang="ru-RU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marL="285750" indent="-285750" algn="ctr">
              <a:lnSpc>
                <a:spcPct val="90000"/>
              </a:lnSpc>
              <a:buFont typeface="Wingdings"/>
              <a:buChar char="ü"/>
              <a:defRPr/>
            </a:pPr>
            <a:endParaRPr lang="ru-RU">
              <a:latin typeface="Times New Roman"/>
              <a:ea typeface="Times New Roman"/>
              <a:cs typeface="Times New Roman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="http://schemas.openxmlformats.org/officeDocument/2006/math" xmlns:w="http://schemas.openxmlformats.org/wordprocessingml/2006/main">
      <p:transition advClick="1"/>
    </mc:Fallback>
  </mc:AlternateContent>
</p:sld>
</file>

<file path=ppt/theme/theme1.xml><?xml version="1.0" encoding="utf-8"?>
<a:theme xmlns:a="http://schemas.openxmlformats.org/drawingml/2006/main" name="Blank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 Them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</TotalTime>
  <Words>1026</Words>
  <Application>Microsoft Office PowerPoint</Application>
  <DocSecurity>0</DocSecurity>
  <PresentationFormat>Экран (4:3)</PresentationFormat>
  <Paragraphs>362</Paragraphs>
  <Slides>18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18</vt:i4>
      </vt:variant>
    </vt:vector>
  </HeadingPairs>
  <TitlesOfParts>
    <vt:vector size="23" baseType="lpstr">
      <vt:lpstr>Arial</vt:lpstr>
      <vt:lpstr>Calibri</vt:lpstr>
      <vt:lpstr>Times New Roman</vt:lpstr>
      <vt:lpstr>Wingdings</vt:lpstr>
      <vt:lpstr>Blank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Manager/>
  <Company/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subject/>
  <dc:creator>Смирнова Ирина Анатольевна</dc:creator>
  <cp:keywords/>
  <dc:description/>
  <cp:lastModifiedBy>Пользователь Windows</cp:lastModifiedBy>
  <cp:revision>791</cp:revision>
  <dcterms:created xsi:type="dcterms:W3CDTF">2018-05-18T11:00:57Z</dcterms:created>
  <dcterms:modified xsi:type="dcterms:W3CDTF">2022-02-06T19:10:05Z</dcterms:modified>
  <cp:category/>
  <dc:identifier/>
  <cp:contentStatus/>
  <dc:language/>
  <cp:version/>
</cp:coreProperties>
</file>